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Lst>
  <p:sldSz cy="5143500" cx="9144000"/>
  <p:notesSz cx="6858000" cy="9144000"/>
  <p:embeddedFontLst>
    <p:embeddedFont>
      <p:font typeface="Roboto"/>
      <p:regular r:id="rId91"/>
      <p:bold r:id="rId92"/>
      <p:italic r:id="rId93"/>
      <p:boldItalic r:id="rId94"/>
    </p:embeddedFont>
    <p:embeddedFont>
      <p:font typeface="Montserrat"/>
      <p:regular r:id="rId95"/>
      <p:bold r:id="rId96"/>
      <p:italic r:id="rId97"/>
      <p:boldItalic r:id="rId98"/>
    </p:embeddedFont>
    <p:embeddedFont>
      <p:font typeface="Lato"/>
      <p:regular r:id="rId99"/>
      <p:bold r:id="rId100"/>
      <p:italic r:id="rId101"/>
      <p:boldItalic r:id="rId102"/>
    </p:embeddedFont>
    <p:embeddedFont>
      <p:font typeface="Alegreya"/>
      <p:regular r:id="rId103"/>
      <p:bold r:id="rId104"/>
      <p:italic r:id="rId105"/>
      <p:boldItalic r:id="rId106"/>
    </p:embeddedFont>
    <p:embeddedFont>
      <p:font typeface="Karla"/>
      <p:regular r:id="rId107"/>
      <p:bold r:id="rId108"/>
      <p:italic r:id="rId109"/>
      <p:boldItalic r:id="rId11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Karla-regular.fntdata"/><Relationship Id="rId106" Type="http://schemas.openxmlformats.org/officeDocument/2006/relationships/font" Target="fonts/Alegreya-boldItalic.fntdata"/><Relationship Id="rId105" Type="http://schemas.openxmlformats.org/officeDocument/2006/relationships/font" Target="fonts/Alegreya-italic.fntdata"/><Relationship Id="rId104" Type="http://schemas.openxmlformats.org/officeDocument/2006/relationships/font" Target="fonts/Alegreya-bold.fntdata"/><Relationship Id="rId109" Type="http://schemas.openxmlformats.org/officeDocument/2006/relationships/font" Target="fonts/Karla-italic.fntdata"/><Relationship Id="rId108" Type="http://schemas.openxmlformats.org/officeDocument/2006/relationships/font" Target="fonts/Karla-bold.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Alegreya-regular.fntdata"/><Relationship Id="rId102" Type="http://schemas.openxmlformats.org/officeDocument/2006/relationships/font" Target="fonts/Lato-boldItalic.fntdata"/><Relationship Id="rId101" Type="http://schemas.openxmlformats.org/officeDocument/2006/relationships/font" Target="fonts/Lato-italic.fntdata"/><Relationship Id="rId100" Type="http://schemas.openxmlformats.org/officeDocument/2006/relationships/font" Target="fonts/Lato-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Montserrat-regular.fntdata"/><Relationship Id="rId94" Type="http://schemas.openxmlformats.org/officeDocument/2006/relationships/font" Target="fonts/Roboto-boldItalic.fntdata"/><Relationship Id="rId97" Type="http://schemas.openxmlformats.org/officeDocument/2006/relationships/font" Target="fonts/Montserrat-italic.fntdata"/><Relationship Id="rId96" Type="http://schemas.openxmlformats.org/officeDocument/2006/relationships/font" Target="fonts/Montserrat-bold.fntdata"/><Relationship Id="rId11" Type="http://schemas.openxmlformats.org/officeDocument/2006/relationships/slide" Target="slides/slide6.xml"/><Relationship Id="rId99" Type="http://schemas.openxmlformats.org/officeDocument/2006/relationships/font" Target="fonts/Lato-regular.fntdata"/><Relationship Id="rId10" Type="http://schemas.openxmlformats.org/officeDocument/2006/relationships/slide" Target="slides/slide5.xml"/><Relationship Id="rId98" Type="http://schemas.openxmlformats.org/officeDocument/2006/relationships/font" Target="fonts/Montserrat-bold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Roboto-regular.fntdata"/><Relationship Id="rId90" Type="http://schemas.openxmlformats.org/officeDocument/2006/relationships/slide" Target="slides/slide85.xml"/><Relationship Id="rId93" Type="http://schemas.openxmlformats.org/officeDocument/2006/relationships/font" Target="fonts/Roboto-italic.fntdata"/><Relationship Id="rId92" Type="http://schemas.openxmlformats.org/officeDocument/2006/relationships/font" Target="fonts/Roboto-bold.fntdata"/><Relationship Id="rId15" Type="http://schemas.openxmlformats.org/officeDocument/2006/relationships/slide" Target="slides/slide10.xml"/><Relationship Id="rId110" Type="http://schemas.openxmlformats.org/officeDocument/2006/relationships/font" Target="fonts/Karla-boldItalic.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19f618abc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19f618abc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6bdd13493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6bdd13493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6bdd13493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6bdd13493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6bdd13493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6bdd13493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6bdd13493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6bdd13493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6bdd13493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6bdd13493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6bdd134935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6bdd134935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6bdd134935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6bdd134935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6bdd134935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6bdd134935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6bdd134935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6bdd134935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6d7fcee5e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6d7fcee5e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1c3f13e96d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1c3f13e96d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1c3f13e96d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1c3f13e96d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1c3f13e96d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1c3f13e96d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1c3f13e96d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1c3f13e96d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1c3f13e96d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1c3f13e96d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1c3f13e96d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1c3f13e96d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1c3f13e96d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1c3f13e96d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1c3f13e96d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1c3f13e96d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1c3f13e96d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1c3f13e96d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c61fa2393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c61fa2393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b09f40f9a8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b09f40f9a8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put it simply, when coding, your are telling the computer what to do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c61fa2393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c61fa2393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6d7fcee5e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6d7fcee5e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6d7fcee5e9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6d7fcee5e9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7859bf4bd3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7859bf4bd3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6d7fcee5e9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6d7fcee5e9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7859bf4bd3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7859bf4bd3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7859bf4bd3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7859bf4bd3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7859bf4bd3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7859bf4bd3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7859bf4bd3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7859bf4bd3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3241df5794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3241df5794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6d7fcee5e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6d7fcee5e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3241df5794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3241df5794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ea933bbe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ea933bbe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eaf3b91a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eaf3b91a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ec1438d46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ec1438d46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eaf3b91a1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eaf3b91a1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783ca89ab4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783ca89ab4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783ca89ab4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783ca89ab4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76d7beaa8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76d7beaa8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76d7beaa8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76d7beaa8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76d7beaa8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76d7beaa8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b09f40f9a8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b09f40f9a8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Easy for you guys to learn</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76d7beaa8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76d7beaa8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ec1438d46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ec1438d46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3287196a9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3287196a9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3287196a97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3287196a97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3287196a97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3287196a97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6d93f7b1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26d93f7b1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2783ca89ab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2783ca89ab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783ca89ab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2783ca89ab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783ca89ab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2783ca89ab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6e258d49f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6e258d49f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b09f40f9a8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b09f40f9a8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Easy for you guys to learn</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783ca89ab4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783ca89ab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783ca89ab4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2783ca89ab4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783ca89ab4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783ca89ab4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783ca89ab4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2783ca89ab4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6e2ecb4b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26e2ecb4b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ecb7feed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2ecb7feed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ecb7feedd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2ecb7feedd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ecb7feedd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2ecb7feedd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ecb7feedd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2ecb7feedd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2ecb7feedd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2ecb7feedd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6d7fcee5e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6d7fcee5e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Easy for you guys to learn</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ecb7feedd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2ecb7feedd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ecb7feedd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ecb7feedde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2ecb7feedde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2ecb7feedde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2ecb7feedde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2ecb7feedde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2ecb7feedde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2ecb7feedde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2ecb7feedde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2ecb7feedde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2ecb7feedde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2ecb7feedde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ecb7feedde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ecb7feedde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2ecb7feedde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2ecb7feedde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27859bf4bd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27859bf4bd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81593e31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81593e31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Easy for you guys to learn</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2ecb7feedde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2ecb7feedde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27859bf4b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27859bf4b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2ecb7feedde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2ecb7feedde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2ecb7feedde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2ecb7feedde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27859bf4bd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27859bf4bd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2cabc43498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2cabc43498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19f4c5e580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19f4c5e580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6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30200" lvl="0" marL="457200">
              <a:lnSpc>
                <a:spcPct val="115000"/>
              </a:lnSpc>
              <a:spcBef>
                <a:spcPts val="0"/>
              </a:spcBef>
              <a:spcAft>
                <a:spcPts val="0"/>
              </a:spcAft>
              <a:buClr>
                <a:schemeClr val="lt1"/>
              </a:buClr>
              <a:buSzPts val="1600"/>
              <a:buFont typeface="Alegreya"/>
              <a:buChar char="●"/>
              <a:defRPr sz="1600">
                <a:solidFill>
                  <a:schemeClr val="lt1"/>
                </a:solidFill>
                <a:latin typeface="Alegreya"/>
                <a:ea typeface="Alegreya"/>
                <a:cs typeface="Alegreya"/>
                <a:sym typeface="Alegreya"/>
              </a:defRPr>
            </a:lvl1pPr>
            <a:lvl2pPr indent="-330200" lvl="1" marL="914400">
              <a:lnSpc>
                <a:spcPct val="115000"/>
              </a:lnSpc>
              <a:spcBef>
                <a:spcPts val="0"/>
              </a:spcBef>
              <a:spcAft>
                <a:spcPts val="0"/>
              </a:spcAft>
              <a:buClr>
                <a:schemeClr val="lt1"/>
              </a:buClr>
              <a:buSzPts val="1600"/>
              <a:buFont typeface="Alegreya"/>
              <a:buChar char="○"/>
              <a:defRPr sz="1600">
                <a:solidFill>
                  <a:schemeClr val="lt1"/>
                </a:solidFill>
                <a:latin typeface="Alegreya"/>
                <a:ea typeface="Alegreya"/>
                <a:cs typeface="Alegreya"/>
                <a:sym typeface="Alegreya"/>
              </a:defRPr>
            </a:lvl2pPr>
            <a:lvl3pPr indent="-330200" lvl="2" marL="1371600">
              <a:lnSpc>
                <a:spcPct val="115000"/>
              </a:lnSpc>
              <a:spcBef>
                <a:spcPts val="0"/>
              </a:spcBef>
              <a:spcAft>
                <a:spcPts val="0"/>
              </a:spcAft>
              <a:buClr>
                <a:schemeClr val="lt1"/>
              </a:buClr>
              <a:buSzPts val="1600"/>
              <a:buFont typeface="Alegreya"/>
              <a:buChar char="■"/>
              <a:defRPr sz="1600">
                <a:solidFill>
                  <a:schemeClr val="lt1"/>
                </a:solidFill>
                <a:latin typeface="Alegreya"/>
                <a:ea typeface="Alegreya"/>
                <a:cs typeface="Alegreya"/>
                <a:sym typeface="Alegreya"/>
              </a:defRPr>
            </a:lvl3pPr>
            <a:lvl4pPr indent="-330200" lvl="3" marL="1828800">
              <a:lnSpc>
                <a:spcPct val="115000"/>
              </a:lnSpc>
              <a:spcBef>
                <a:spcPts val="0"/>
              </a:spcBef>
              <a:spcAft>
                <a:spcPts val="0"/>
              </a:spcAft>
              <a:buClr>
                <a:schemeClr val="lt1"/>
              </a:buClr>
              <a:buSzPts val="1600"/>
              <a:buFont typeface="Alegreya"/>
              <a:buChar char="●"/>
              <a:defRPr sz="1600">
                <a:solidFill>
                  <a:schemeClr val="lt1"/>
                </a:solidFill>
                <a:latin typeface="Alegreya"/>
                <a:ea typeface="Alegreya"/>
                <a:cs typeface="Alegreya"/>
                <a:sym typeface="Alegreya"/>
              </a:defRPr>
            </a:lvl4pPr>
            <a:lvl5pPr indent="-330200" lvl="4" marL="2286000">
              <a:lnSpc>
                <a:spcPct val="115000"/>
              </a:lnSpc>
              <a:spcBef>
                <a:spcPts val="0"/>
              </a:spcBef>
              <a:spcAft>
                <a:spcPts val="0"/>
              </a:spcAft>
              <a:buClr>
                <a:schemeClr val="lt1"/>
              </a:buClr>
              <a:buSzPts val="1600"/>
              <a:buFont typeface="Alegreya"/>
              <a:buChar char="○"/>
              <a:defRPr sz="1600">
                <a:solidFill>
                  <a:schemeClr val="lt1"/>
                </a:solidFill>
                <a:latin typeface="Alegreya"/>
                <a:ea typeface="Alegreya"/>
                <a:cs typeface="Alegreya"/>
                <a:sym typeface="Alegreya"/>
              </a:defRPr>
            </a:lvl5pPr>
            <a:lvl6pPr indent="-330200" lvl="5" marL="2743200">
              <a:lnSpc>
                <a:spcPct val="115000"/>
              </a:lnSpc>
              <a:spcBef>
                <a:spcPts val="0"/>
              </a:spcBef>
              <a:spcAft>
                <a:spcPts val="0"/>
              </a:spcAft>
              <a:buClr>
                <a:schemeClr val="lt1"/>
              </a:buClr>
              <a:buSzPts val="1600"/>
              <a:buFont typeface="Alegreya"/>
              <a:buChar char="■"/>
              <a:defRPr sz="1600">
                <a:solidFill>
                  <a:schemeClr val="lt1"/>
                </a:solidFill>
                <a:latin typeface="Alegreya"/>
                <a:ea typeface="Alegreya"/>
                <a:cs typeface="Alegreya"/>
                <a:sym typeface="Alegreya"/>
              </a:defRPr>
            </a:lvl6pPr>
            <a:lvl7pPr indent="-330200" lvl="6" marL="3200400">
              <a:lnSpc>
                <a:spcPct val="115000"/>
              </a:lnSpc>
              <a:spcBef>
                <a:spcPts val="0"/>
              </a:spcBef>
              <a:spcAft>
                <a:spcPts val="0"/>
              </a:spcAft>
              <a:buClr>
                <a:schemeClr val="lt1"/>
              </a:buClr>
              <a:buSzPts val="1600"/>
              <a:buFont typeface="Alegreya"/>
              <a:buChar char="●"/>
              <a:defRPr sz="1600">
                <a:solidFill>
                  <a:schemeClr val="lt1"/>
                </a:solidFill>
                <a:latin typeface="Alegreya"/>
                <a:ea typeface="Alegreya"/>
                <a:cs typeface="Alegreya"/>
                <a:sym typeface="Alegreya"/>
              </a:defRPr>
            </a:lvl7pPr>
            <a:lvl8pPr indent="-330200" lvl="7" marL="3657600">
              <a:lnSpc>
                <a:spcPct val="115000"/>
              </a:lnSpc>
              <a:spcBef>
                <a:spcPts val="0"/>
              </a:spcBef>
              <a:spcAft>
                <a:spcPts val="0"/>
              </a:spcAft>
              <a:buClr>
                <a:schemeClr val="lt1"/>
              </a:buClr>
              <a:buSzPts val="1600"/>
              <a:buFont typeface="Alegreya"/>
              <a:buChar char="○"/>
              <a:defRPr sz="1600">
                <a:solidFill>
                  <a:schemeClr val="lt1"/>
                </a:solidFill>
                <a:latin typeface="Alegreya"/>
                <a:ea typeface="Alegreya"/>
                <a:cs typeface="Alegreya"/>
                <a:sym typeface="Alegreya"/>
              </a:defRPr>
            </a:lvl8pPr>
            <a:lvl9pPr indent="-330200" lvl="8" marL="4114800">
              <a:lnSpc>
                <a:spcPct val="115000"/>
              </a:lnSpc>
              <a:spcBef>
                <a:spcPts val="0"/>
              </a:spcBef>
              <a:spcAft>
                <a:spcPts val="0"/>
              </a:spcAft>
              <a:buClr>
                <a:schemeClr val="lt1"/>
              </a:buClr>
              <a:buSzPts val="1600"/>
              <a:buFont typeface="Alegreya"/>
              <a:buChar char="■"/>
              <a:defRPr sz="1600">
                <a:solidFill>
                  <a:schemeClr val="lt1"/>
                </a:solidFill>
                <a:latin typeface="Alegreya"/>
                <a:ea typeface="Alegreya"/>
                <a:cs typeface="Alegreya"/>
                <a:sym typeface="Alegrey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0.png"/><Relationship Id="rId4" Type="http://schemas.openxmlformats.org/officeDocument/2006/relationships/image" Target="../media/image15.png"/><Relationship Id="rId5"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1" Type="http://schemas.openxmlformats.org/officeDocument/2006/relationships/slide" Target="/ppt/slides/slide55.xml"/><Relationship Id="rId10" Type="http://schemas.openxmlformats.org/officeDocument/2006/relationships/slide" Target="/ppt/slides/slide49.xml"/><Relationship Id="rId13" Type="http://schemas.openxmlformats.org/officeDocument/2006/relationships/slide" Target="/ppt/slides/slide64.xml"/><Relationship Id="rId12" Type="http://schemas.openxmlformats.org/officeDocument/2006/relationships/slide" Target="/ppt/slides/slide59.xml"/><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9.xml"/><Relationship Id="rId9" Type="http://schemas.openxmlformats.org/officeDocument/2006/relationships/slide" Target="/ppt/slides/slide44.xml"/><Relationship Id="rId15" Type="http://schemas.openxmlformats.org/officeDocument/2006/relationships/slide" Target="/ppt/slides/slide85.xml"/><Relationship Id="rId14" Type="http://schemas.openxmlformats.org/officeDocument/2006/relationships/slide" Target="/ppt/slides/slide85.xml"/><Relationship Id="rId17" Type="http://schemas.openxmlformats.org/officeDocument/2006/relationships/slide" Target="/ppt/slides/slide85.xml"/><Relationship Id="rId16" Type="http://schemas.openxmlformats.org/officeDocument/2006/relationships/slide" Target="/ppt/slides/slide85.xml"/><Relationship Id="rId5" Type="http://schemas.openxmlformats.org/officeDocument/2006/relationships/slide" Target="/ppt/slides/slide11.xml"/><Relationship Id="rId6" Type="http://schemas.openxmlformats.org/officeDocument/2006/relationships/slide" Target="/ppt/slides/slide20.xml"/><Relationship Id="rId18" Type="http://schemas.openxmlformats.org/officeDocument/2006/relationships/hyperlink" Target="https://docs.google.com/document/u/0/d/1E7T9DLw4rXAy5ewVNnA2a5Rh960ueUymO7zcAZInJ2Y/edit" TargetMode="External"/><Relationship Id="rId7" Type="http://schemas.openxmlformats.org/officeDocument/2006/relationships/slide" Target="/ppt/slides/slide29.xml"/><Relationship Id="rId8" Type="http://schemas.openxmlformats.org/officeDocument/2006/relationships/slide" Target="/ppt/slides/slide4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www.bluej.org/" TargetMode="External"/><Relationship Id="rId4" Type="http://schemas.openxmlformats.org/officeDocument/2006/relationships/image" Target="../media/image3.png"/><Relationship Id="rId5"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25.png"/><Relationship Id="rId6"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6.png"/><Relationship Id="rId4" Type="http://schemas.openxmlformats.org/officeDocument/2006/relationships/image" Target="../media/image20.png"/><Relationship Id="rId5" Type="http://schemas.openxmlformats.org/officeDocument/2006/relationships/image" Target="../media/image16.png"/><Relationship Id="rId6"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4.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5.png"/><Relationship Id="rId4" Type="http://schemas.openxmlformats.org/officeDocument/2006/relationships/image" Target="../media/image27.gif"/><Relationship Id="rId5"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5.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5.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5.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7.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4.png"/><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8.png"/><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5.png"/><Relationship Id="rId4" Type="http://schemas.openxmlformats.org/officeDocument/2006/relationships/image" Target="../media/image11.png"/><Relationship Id="rId5"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6.png"/><Relationship Id="rId4" Type="http://schemas.openxmlformats.org/officeDocument/2006/relationships/image" Target="../media/image7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6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50.png"/><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6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5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1.png"/><Relationship Id="rId4" Type="http://schemas.openxmlformats.org/officeDocument/2006/relationships/image" Target="../media/image5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6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48.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5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6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6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6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6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80.png"/><Relationship Id="rId4" Type="http://schemas.openxmlformats.org/officeDocument/2006/relationships/image" Target="../media/image61.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60.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7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74.png"/><Relationship Id="rId4" Type="http://schemas.openxmlformats.org/officeDocument/2006/relationships/image" Target="../media/image6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74.png"/><Relationship Id="rId4" Type="http://schemas.openxmlformats.org/officeDocument/2006/relationships/image" Target="../media/image6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8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8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72.png"/><Relationship Id="rId4" Type="http://schemas.openxmlformats.org/officeDocument/2006/relationships/image" Target="../media/image7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77.png"/><Relationship Id="rId4" Type="http://schemas.openxmlformats.org/officeDocument/2006/relationships/image" Target="../media/image75.png"/><Relationship Id="rId5" Type="http://schemas.openxmlformats.org/officeDocument/2006/relationships/image" Target="../media/image7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78.png"/><Relationship Id="rId4" Type="http://schemas.openxmlformats.org/officeDocument/2006/relationships/image" Target="../media/image8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8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8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8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7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8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05575" y="394975"/>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 To Java &amp; Computer Science</a:t>
            </a:r>
            <a:endParaRPr/>
          </a:p>
        </p:txBody>
      </p:sp>
      <p:sp>
        <p:nvSpPr>
          <p:cNvPr id="135" name="Google Shape;135;p13"/>
          <p:cNvSpPr txBox="1"/>
          <p:nvPr>
            <p:ph idx="1" type="subTitle"/>
          </p:nvPr>
        </p:nvSpPr>
        <p:spPr>
          <a:xfrm>
            <a:off x="7016900" y="4637400"/>
            <a:ext cx="1609500" cy="5061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
              <a:t>STEM For Others </a:t>
            </a:r>
            <a:r>
              <a:rPr lang="en" sz="1350">
                <a:latin typeface="Roboto"/>
                <a:ea typeface="Roboto"/>
                <a:cs typeface="Roboto"/>
                <a:sym typeface="Roboto"/>
              </a:rPr>
              <a:t>©</a:t>
            </a:r>
            <a:endParaRPr/>
          </a:p>
        </p:txBody>
      </p:sp>
      <p:pic>
        <p:nvPicPr>
          <p:cNvPr id="136" name="Google Shape;136;p13"/>
          <p:cNvPicPr preferRelativeResize="0"/>
          <p:nvPr/>
        </p:nvPicPr>
        <p:blipFill>
          <a:blip r:embed="rId3">
            <a:alphaModFix/>
          </a:blip>
          <a:stretch>
            <a:fillRect/>
          </a:stretch>
        </p:blipFill>
        <p:spPr>
          <a:xfrm>
            <a:off x="6993675" y="1743628"/>
            <a:ext cx="1609500" cy="294387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 Solution</a:t>
            </a:r>
            <a:endParaRPr/>
          </a:p>
        </p:txBody>
      </p:sp>
      <p:sp>
        <p:nvSpPr>
          <p:cNvPr id="198" name="Google Shape;198;p22"/>
          <p:cNvSpPr txBox="1"/>
          <p:nvPr>
            <p:ph idx="1" type="body"/>
          </p:nvPr>
        </p:nvSpPr>
        <p:spPr>
          <a:xfrm>
            <a:off x="1297500" y="10186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Solution code for the drawings!</a:t>
            </a:r>
            <a:endParaRPr/>
          </a:p>
        </p:txBody>
      </p:sp>
      <p:pic>
        <p:nvPicPr>
          <p:cNvPr id="199" name="Google Shape;199;p22"/>
          <p:cNvPicPr preferRelativeResize="0"/>
          <p:nvPr/>
        </p:nvPicPr>
        <p:blipFill>
          <a:blip r:embed="rId3">
            <a:alphaModFix/>
          </a:blip>
          <a:stretch>
            <a:fillRect/>
          </a:stretch>
        </p:blipFill>
        <p:spPr>
          <a:xfrm>
            <a:off x="288029" y="1507775"/>
            <a:ext cx="2761051" cy="3361050"/>
          </a:xfrm>
          <a:prstGeom prst="rect">
            <a:avLst/>
          </a:prstGeom>
          <a:noFill/>
          <a:ln>
            <a:noFill/>
          </a:ln>
        </p:spPr>
      </p:pic>
      <p:pic>
        <p:nvPicPr>
          <p:cNvPr id="200" name="Google Shape;200;p22"/>
          <p:cNvPicPr preferRelativeResize="0"/>
          <p:nvPr/>
        </p:nvPicPr>
        <p:blipFill>
          <a:blip r:embed="rId4">
            <a:alphaModFix/>
          </a:blip>
          <a:stretch>
            <a:fillRect/>
          </a:stretch>
        </p:blipFill>
        <p:spPr>
          <a:xfrm>
            <a:off x="3177000" y="1507775"/>
            <a:ext cx="3135417" cy="3361050"/>
          </a:xfrm>
          <a:prstGeom prst="rect">
            <a:avLst/>
          </a:prstGeom>
          <a:noFill/>
          <a:ln>
            <a:noFill/>
          </a:ln>
        </p:spPr>
      </p:pic>
      <p:pic>
        <p:nvPicPr>
          <p:cNvPr id="201" name="Google Shape;201;p22"/>
          <p:cNvPicPr preferRelativeResize="0"/>
          <p:nvPr/>
        </p:nvPicPr>
        <p:blipFill>
          <a:blip r:embed="rId5">
            <a:alphaModFix/>
          </a:blip>
          <a:stretch>
            <a:fillRect/>
          </a:stretch>
        </p:blipFill>
        <p:spPr>
          <a:xfrm>
            <a:off x="6498125" y="2554900"/>
            <a:ext cx="2428025" cy="1266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2</a:t>
            </a:r>
            <a:r>
              <a:rPr lang="en"/>
              <a:t> - </a:t>
            </a:r>
            <a:r>
              <a:rPr lang="en"/>
              <a:t>Primitive</a:t>
            </a:r>
            <a:r>
              <a:rPr lang="en"/>
              <a:t> Data Types, Variables</a:t>
            </a:r>
            <a:endParaRPr/>
          </a:p>
        </p:txBody>
      </p:sp>
      <p:sp>
        <p:nvSpPr>
          <p:cNvPr id="207" name="Google Shape;207;p23"/>
          <p:cNvSpPr txBox="1"/>
          <p:nvPr>
            <p:ph idx="1" type="body"/>
          </p:nvPr>
        </p:nvSpPr>
        <p:spPr>
          <a:xfrm>
            <a:off x="310450" y="1576625"/>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Data Types: Different attributes used to define data.</a:t>
            </a:r>
            <a:endParaRPr sz="2000"/>
          </a:p>
          <a:p>
            <a:pPr indent="0" lvl="0" marL="0" rtl="0" algn="l">
              <a:spcBef>
                <a:spcPts val="1200"/>
              </a:spcBef>
              <a:spcAft>
                <a:spcPts val="1200"/>
              </a:spcAft>
              <a:buNone/>
            </a:pPr>
            <a:r>
              <a:rPr lang="en" sz="2000"/>
              <a:t>Primitive Data Types: The most simple data types, cannot be simplified further.</a:t>
            </a:r>
            <a:endParaRPr sz="2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Types, Variables, + Input Function</a:t>
            </a:r>
            <a:endParaRPr/>
          </a:p>
        </p:txBody>
      </p:sp>
      <p:sp>
        <p:nvSpPr>
          <p:cNvPr id="213" name="Google Shape;213;p24"/>
          <p:cNvSpPr txBox="1"/>
          <p:nvPr>
            <p:ph idx="1" type="body"/>
          </p:nvPr>
        </p:nvSpPr>
        <p:spPr>
          <a:xfrm>
            <a:off x="310450" y="1576625"/>
            <a:ext cx="8907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Data Types: Different attributes used to define data.</a:t>
            </a:r>
            <a:endParaRPr sz="2000"/>
          </a:p>
          <a:p>
            <a:pPr indent="-355600" lvl="0" marL="457200" rtl="0" algn="l">
              <a:spcBef>
                <a:spcPts val="1200"/>
              </a:spcBef>
              <a:spcAft>
                <a:spcPts val="0"/>
              </a:spcAft>
              <a:buSzPts val="2000"/>
              <a:buChar char="-"/>
            </a:pPr>
            <a:r>
              <a:rPr b="1" lang="en" sz="2000"/>
              <a:t>Integer (int):</a:t>
            </a:r>
            <a:r>
              <a:rPr lang="en" sz="2000"/>
              <a:t> Whole numbers. Positive or negative without decimals</a:t>
            </a:r>
            <a:endParaRPr sz="2000"/>
          </a:p>
          <a:p>
            <a:pPr indent="-355600" lvl="0" marL="457200" rtl="0" algn="l">
              <a:spcBef>
                <a:spcPts val="0"/>
              </a:spcBef>
              <a:spcAft>
                <a:spcPts val="0"/>
              </a:spcAft>
              <a:buSzPts val="2000"/>
              <a:buChar char="-"/>
            </a:pPr>
            <a:r>
              <a:rPr b="1" lang="en" sz="2000"/>
              <a:t>Boolean (boolean):</a:t>
            </a:r>
            <a:r>
              <a:rPr lang="en" sz="2000"/>
              <a:t> True or False binary</a:t>
            </a:r>
            <a:endParaRPr sz="2000"/>
          </a:p>
          <a:p>
            <a:pPr indent="-355600" lvl="0" marL="457200" rtl="0" algn="l">
              <a:spcBef>
                <a:spcPts val="0"/>
              </a:spcBef>
              <a:spcAft>
                <a:spcPts val="0"/>
              </a:spcAft>
              <a:buSzPts val="2000"/>
              <a:buChar char="-"/>
            </a:pPr>
            <a:r>
              <a:rPr b="1" lang="en" sz="2000"/>
              <a:t>Double </a:t>
            </a:r>
            <a:r>
              <a:rPr b="1" lang="en" sz="2000"/>
              <a:t>(double):</a:t>
            </a:r>
            <a:r>
              <a:rPr lang="en" sz="2000"/>
              <a:t> decimal numbers</a:t>
            </a:r>
            <a:endParaRPr sz="2000"/>
          </a:p>
          <a:p>
            <a:pPr indent="-355600" lvl="0" marL="457200" rtl="0" algn="l">
              <a:spcBef>
                <a:spcPts val="0"/>
              </a:spcBef>
              <a:spcAft>
                <a:spcPts val="0"/>
              </a:spcAft>
              <a:buSzPts val="2000"/>
              <a:buChar char="-"/>
            </a:pPr>
            <a:r>
              <a:rPr b="1" lang="en" sz="2000"/>
              <a:t>Character (char): </a:t>
            </a:r>
            <a:r>
              <a:rPr lang="en" sz="2000"/>
              <a:t>Just one letter</a:t>
            </a:r>
            <a:endParaRPr sz="2000"/>
          </a:p>
        </p:txBody>
      </p:sp>
      <p:pic>
        <p:nvPicPr>
          <p:cNvPr id="214" name="Google Shape;214;p24"/>
          <p:cNvPicPr preferRelativeResize="0"/>
          <p:nvPr/>
        </p:nvPicPr>
        <p:blipFill>
          <a:blip r:embed="rId3">
            <a:alphaModFix/>
          </a:blip>
          <a:stretch>
            <a:fillRect/>
          </a:stretch>
        </p:blipFill>
        <p:spPr>
          <a:xfrm>
            <a:off x="5966841" y="2571750"/>
            <a:ext cx="2557284" cy="2256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5"/>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do we have different classifications of data?</a:t>
            </a:r>
            <a:endParaRPr/>
          </a:p>
        </p:txBody>
      </p:sp>
      <p:sp>
        <p:nvSpPr>
          <p:cNvPr id="220" name="Google Shape;220;p2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There are several reasons. One of the main reasons is to help with comparing two things.</a:t>
            </a:r>
            <a:endParaRPr/>
          </a:p>
          <a:p>
            <a:pPr indent="-330200" lvl="0" marL="457200" rtl="0" algn="l">
              <a:spcBef>
                <a:spcPts val="1200"/>
              </a:spcBef>
              <a:spcAft>
                <a:spcPts val="0"/>
              </a:spcAft>
              <a:buSzPts val="1600"/>
              <a:buChar char="-"/>
            </a:pPr>
            <a:r>
              <a:rPr lang="en"/>
              <a:t>Can only compare these</a:t>
            </a:r>
            <a:endParaRPr/>
          </a:p>
          <a:p>
            <a:pPr indent="457200" lvl="0" marL="0" rtl="0" algn="l">
              <a:spcBef>
                <a:spcPts val="1200"/>
              </a:spcBef>
              <a:spcAft>
                <a:spcPts val="0"/>
              </a:spcAft>
              <a:buNone/>
            </a:pPr>
            <a:r>
              <a:rPr lang="en"/>
              <a:t>if they are the same data type</a:t>
            </a:r>
            <a:endParaRPr/>
          </a:p>
          <a:p>
            <a:pPr indent="457200" lvl="0" marL="0" rtl="0" algn="l">
              <a:spcBef>
                <a:spcPts val="1200"/>
              </a:spcBef>
              <a:spcAft>
                <a:spcPts val="0"/>
              </a:spcAft>
              <a:buNone/>
            </a:pPr>
            <a:r>
              <a:rPr lang="en"/>
              <a:t>(like dividing “c” by 7.2, it </a:t>
            </a:r>
            <a:endParaRPr/>
          </a:p>
          <a:p>
            <a:pPr indent="457200" lvl="0" marL="0" rtl="0" algn="l">
              <a:spcBef>
                <a:spcPts val="1200"/>
              </a:spcBef>
              <a:spcAft>
                <a:spcPts val="0"/>
              </a:spcAft>
              <a:buNone/>
            </a:pPr>
            <a:r>
              <a:rPr lang="en"/>
              <a:t>doesn’t make sense)</a:t>
            </a:r>
            <a:endParaRPr/>
          </a:p>
          <a:p>
            <a:pPr indent="0" lvl="0" marL="0" rtl="0" algn="l">
              <a:spcBef>
                <a:spcPts val="120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6"/>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do we have different classifications of data?</a:t>
            </a:r>
            <a:endParaRPr/>
          </a:p>
        </p:txBody>
      </p:sp>
      <p:sp>
        <p:nvSpPr>
          <p:cNvPr id="226" name="Google Shape;226;p26"/>
          <p:cNvSpPr txBox="1"/>
          <p:nvPr>
            <p:ph idx="1" type="body"/>
          </p:nvPr>
        </p:nvSpPr>
        <p:spPr>
          <a:xfrm>
            <a:off x="1297500" y="1567550"/>
            <a:ext cx="7038900" cy="330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There are several reasons. One of the main reasons is to help with comparing two things.</a:t>
            </a:r>
            <a:endParaRPr/>
          </a:p>
          <a:p>
            <a:pPr indent="-314960" lvl="0" marL="457200" rtl="0" algn="l">
              <a:spcBef>
                <a:spcPts val="1200"/>
              </a:spcBef>
              <a:spcAft>
                <a:spcPts val="0"/>
              </a:spcAft>
              <a:buSzPct val="100000"/>
              <a:buChar char="-"/>
            </a:pPr>
            <a:r>
              <a:rPr lang="en"/>
              <a:t>Can only compare these</a:t>
            </a:r>
            <a:endParaRPr/>
          </a:p>
          <a:p>
            <a:pPr indent="457200" lvl="0" marL="0" rtl="0" algn="l">
              <a:spcBef>
                <a:spcPts val="1200"/>
              </a:spcBef>
              <a:spcAft>
                <a:spcPts val="0"/>
              </a:spcAft>
              <a:buNone/>
            </a:pPr>
            <a:r>
              <a:rPr lang="en"/>
              <a:t>if they are the same data type </a:t>
            </a:r>
            <a:endParaRPr/>
          </a:p>
          <a:p>
            <a:pPr indent="457200" lvl="0" marL="0" rtl="0" algn="l">
              <a:spcBef>
                <a:spcPts val="1200"/>
              </a:spcBef>
              <a:spcAft>
                <a:spcPts val="0"/>
              </a:spcAft>
              <a:buNone/>
            </a:pPr>
            <a:r>
              <a:rPr lang="en"/>
              <a:t>(like adding “k” by 8, it </a:t>
            </a:r>
            <a:endParaRPr/>
          </a:p>
          <a:p>
            <a:pPr indent="457200" lvl="0" marL="0" rtl="0" algn="l">
              <a:spcBef>
                <a:spcPts val="1200"/>
              </a:spcBef>
              <a:spcAft>
                <a:spcPts val="0"/>
              </a:spcAft>
              <a:buNone/>
            </a:pPr>
            <a:r>
              <a:rPr lang="en"/>
              <a:t>doesn’t make sense)</a:t>
            </a:r>
            <a:endParaRPr/>
          </a:p>
          <a:p>
            <a:pPr indent="0" lvl="0" marL="0" rtl="0" algn="l">
              <a:spcBef>
                <a:spcPts val="1200"/>
              </a:spcBef>
              <a:spcAft>
                <a:spcPts val="0"/>
              </a:spcAft>
              <a:buNone/>
            </a:pPr>
            <a:r>
              <a:rPr b="1" lang="en"/>
              <a:t>Practice:</a:t>
            </a:r>
            <a:endParaRPr/>
          </a:p>
          <a:p>
            <a:pPr indent="0" lvl="0" marL="0" rtl="0" algn="l">
              <a:spcBef>
                <a:spcPts val="1200"/>
              </a:spcBef>
              <a:spcAft>
                <a:spcPts val="0"/>
              </a:spcAft>
              <a:buNone/>
            </a:pPr>
            <a:r>
              <a:rPr lang="en"/>
              <a:t>Print out the product of 3 and 10</a:t>
            </a:r>
            <a:endParaRPr/>
          </a:p>
          <a:p>
            <a:pPr indent="0" lvl="0" marL="0" rtl="0" algn="l">
              <a:spcBef>
                <a:spcPts val="1200"/>
              </a:spcBef>
              <a:spcAft>
                <a:spcPts val="0"/>
              </a:spcAft>
              <a:buNone/>
            </a:pPr>
            <a:r>
              <a:rPr lang="en"/>
              <a:t>Print out the sum of 3.5 and 2.0</a:t>
            </a:r>
            <a:endParaRPr/>
          </a:p>
          <a:p>
            <a:pPr indent="0" lvl="0" marL="0" rtl="0" algn="l">
              <a:spcBef>
                <a:spcPts val="1200"/>
              </a:spcBef>
              <a:spcAft>
                <a:spcPts val="1200"/>
              </a:spcAft>
              <a:buNone/>
            </a:pPr>
            <a:r>
              <a:rPr b="1" lang="en"/>
              <a:t>Bonus: </a:t>
            </a:r>
            <a:r>
              <a:rPr lang="en"/>
              <a:t>print out the sum of ‘c’ and 29</a:t>
            </a:r>
            <a:endParaRPr/>
          </a:p>
        </p:txBody>
      </p:sp>
      <p:pic>
        <p:nvPicPr>
          <p:cNvPr id="227" name="Google Shape;227;p26"/>
          <p:cNvPicPr preferRelativeResize="0"/>
          <p:nvPr/>
        </p:nvPicPr>
        <p:blipFill>
          <a:blip r:embed="rId3">
            <a:alphaModFix/>
          </a:blip>
          <a:stretch>
            <a:fillRect/>
          </a:stretch>
        </p:blipFill>
        <p:spPr>
          <a:xfrm>
            <a:off x="4192650" y="2195984"/>
            <a:ext cx="4733999" cy="1980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Variables</a:t>
            </a:r>
            <a:endParaRPr/>
          </a:p>
        </p:txBody>
      </p:sp>
      <p:sp>
        <p:nvSpPr>
          <p:cNvPr id="233" name="Google Shape;233;p27"/>
          <p:cNvSpPr txBox="1"/>
          <p:nvPr>
            <p:ph idx="1" type="body"/>
          </p:nvPr>
        </p:nvSpPr>
        <p:spPr>
          <a:xfrm>
            <a:off x="1297500" y="1567550"/>
            <a:ext cx="7677300" cy="2911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a:t>We’ve been practicing data types in a print </a:t>
            </a:r>
            <a:r>
              <a:rPr lang="en"/>
              <a:t>function</a:t>
            </a:r>
            <a:r>
              <a:rPr lang="en"/>
              <a:t>. But what if we want to store and reuse some values that we got or used from our print function for other purposes?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Variables</a:t>
            </a:r>
            <a:endParaRPr/>
          </a:p>
        </p:txBody>
      </p:sp>
      <p:sp>
        <p:nvSpPr>
          <p:cNvPr id="239" name="Google Shape;239;p28"/>
          <p:cNvSpPr txBox="1"/>
          <p:nvPr>
            <p:ph idx="1" type="body"/>
          </p:nvPr>
        </p:nvSpPr>
        <p:spPr>
          <a:xfrm>
            <a:off x="1297500" y="1567550"/>
            <a:ext cx="7767000" cy="2911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a:t>We’ve been practicing data types in a print function. But what if we want to store and reuse some values that we got or used from our print function for other purposes? </a:t>
            </a:r>
            <a:endParaRPr/>
          </a:p>
          <a:p>
            <a:pPr indent="0" lvl="0" marL="0" rtl="0" algn="l">
              <a:spcBef>
                <a:spcPts val="1200"/>
              </a:spcBef>
              <a:spcAft>
                <a:spcPts val="0"/>
              </a:spcAft>
              <a:buNone/>
            </a:pPr>
            <a:r>
              <a:t/>
            </a:r>
            <a:endParaRPr/>
          </a:p>
          <a:p>
            <a:pPr indent="-330200" lvl="0" marL="457200" rtl="0" algn="l">
              <a:spcBef>
                <a:spcPts val="1200"/>
              </a:spcBef>
              <a:spcAft>
                <a:spcPts val="0"/>
              </a:spcAft>
              <a:buSzPts val="1600"/>
              <a:buChar char="-"/>
            </a:pPr>
            <a:r>
              <a:rPr lang="en"/>
              <a:t>That’s why variables help! Variables are basically</a:t>
            </a:r>
            <a:endParaRPr/>
          </a:p>
          <a:p>
            <a:pPr indent="457200" lvl="0" marL="0" rtl="0" algn="l">
              <a:spcBef>
                <a:spcPts val="1200"/>
              </a:spcBef>
              <a:spcAft>
                <a:spcPts val="0"/>
              </a:spcAft>
              <a:buNone/>
            </a:pPr>
            <a:r>
              <a:rPr lang="en"/>
              <a:t>like boxes where you can put your toys in to save </a:t>
            </a:r>
            <a:endParaRPr/>
          </a:p>
          <a:p>
            <a:pPr indent="457200" lvl="0" marL="0" rtl="0" algn="l">
              <a:spcBef>
                <a:spcPts val="1200"/>
              </a:spcBef>
              <a:spcAft>
                <a:spcPts val="1200"/>
              </a:spcAft>
              <a:buNone/>
            </a:pPr>
            <a:r>
              <a:rPr lang="en"/>
              <a:t>for later</a:t>
            </a:r>
            <a:endParaRPr/>
          </a:p>
        </p:txBody>
      </p:sp>
      <p:pic>
        <p:nvPicPr>
          <p:cNvPr id="240" name="Google Shape;240;p28"/>
          <p:cNvPicPr preferRelativeResize="0"/>
          <p:nvPr/>
        </p:nvPicPr>
        <p:blipFill>
          <a:blip r:embed="rId3">
            <a:alphaModFix/>
          </a:blip>
          <a:stretch>
            <a:fillRect/>
          </a:stretch>
        </p:blipFill>
        <p:spPr>
          <a:xfrm>
            <a:off x="5954824" y="2689500"/>
            <a:ext cx="2832824" cy="1888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Variables pt.2</a:t>
            </a:r>
            <a:endParaRPr/>
          </a:p>
        </p:txBody>
      </p:sp>
      <p:sp>
        <p:nvSpPr>
          <p:cNvPr id="246" name="Google Shape;246;p2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a:t>We can give names to these boxes and whenever we want to reuse that data in the box, we can simply call the box name and it will give us the value.</a:t>
            </a:r>
            <a:endParaRPr/>
          </a:p>
        </p:txBody>
      </p:sp>
      <p:pic>
        <p:nvPicPr>
          <p:cNvPr id="247" name="Google Shape;247;p29"/>
          <p:cNvPicPr preferRelativeResize="0"/>
          <p:nvPr/>
        </p:nvPicPr>
        <p:blipFill>
          <a:blip r:embed="rId3">
            <a:alphaModFix/>
          </a:blip>
          <a:stretch>
            <a:fillRect/>
          </a:stretch>
        </p:blipFill>
        <p:spPr>
          <a:xfrm>
            <a:off x="5932007" y="2739974"/>
            <a:ext cx="2609475" cy="18701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Variables pt.2</a:t>
            </a:r>
            <a:endParaRPr/>
          </a:p>
        </p:txBody>
      </p:sp>
      <p:sp>
        <p:nvSpPr>
          <p:cNvPr id="253" name="Google Shape;253;p30"/>
          <p:cNvSpPr txBox="1"/>
          <p:nvPr>
            <p:ph idx="1" type="body"/>
          </p:nvPr>
        </p:nvSpPr>
        <p:spPr>
          <a:xfrm>
            <a:off x="1650675" y="1440775"/>
            <a:ext cx="7038900" cy="2911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a:t>We can give names to these boxes and whenever we want to reuse that data in the box, we can simply call the box name and it will give us the value.</a:t>
            </a:r>
            <a:endParaRPr/>
          </a:p>
          <a:p>
            <a:pPr indent="-330200" lvl="0" marL="457200" rtl="0" algn="l">
              <a:spcBef>
                <a:spcPts val="0"/>
              </a:spcBef>
              <a:spcAft>
                <a:spcPts val="0"/>
              </a:spcAft>
              <a:buSzPts val="1600"/>
              <a:buAutoNum type="arabicPeriod"/>
            </a:pPr>
            <a:r>
              <a:rPr lang="en"/>
              <a:t>The name of the variable is key sensitive. No spaces, if you use different capitalization, you </a:t>
            </a:r>
            <a:r>
              <a:rPr lang="en"/>
              <a:t>have</a:t>
            </a:r>
            <a:r>
              <a:rPr lang="en"/>
              <a:t> to call the variable using the exact same capitalization</a:t>
            </a:r>
            <a:endParaRPr/>
          </a:p>
          <a:p>
            <a:pPr indent="-330200" lvl="0" marL="457200" rtl="0" algn="l">
              <a:spcBef>
                <a:spcPts val="0"/>
              </a:spcBef>
              <a:spcAft>
                <a:spcPts val="0"/>
              </a:spcAft>
              <a:buSzPts val="1600"/>
              <a:buAutoNum type="arabicPeriod"/>
            </a:pPr>
            <a:r>
              <a:rPr lang="en"/>
              <a:t>Even if two </a:t>
            </a:r>
            <a:r>
              <a:rPr lang="en"/>
              <a:t>variables</a:t>
            </a:r>
            <a:r>
              <a:rPr lang="en"/>
              <a:t> have the same value, they can be different data types and you cannot compare these two which can mess up </a:t>
            </a:r>
            <a:r>
              <a:rPr lang="en"/>
              <a:t>what</a:t>
            </a:r>
            <a:r>
              <a:rPr lang="en"/>
              <a:t> you want to achieve.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Practice:</a:t>
            </a:r>
            <a:endParaRPr/>
          </a:p>
        </p:txBody>
      </p:sp>
      <p:pic>
        <p:nvPicPr>
          <p:cNvPr id="259" name="Google Shape;259;p31"/>
          <p:cNvPicPr preferRelativeResize="0"/>
          <p:nvPr/>
        </p:nvPicPr>
        <p:blipFill>
          <a:blip r:embed="rId3">
            <a:alphaModFix/>
          </a:blip>
          <a:stretch>
            <a:fillRect/>
          </a:stretch>
        </p:blipFill>
        <p:spPr>
          <a:xfrm>
            <a:off x="152400" y="1460250"/>
            <a:ext cx="8839199" cy="252675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Table</a:t>
            </a:r>
            <a:r>
              <a:rPr lang="en"/>
              <a:t> of Contents</a:t>
            </a:r>
            <a:endParaRPr/>
          </a:p>
        </p:txBody>
      </p:sp>
      <p:sp>
        <p:nvSpPr>
          <p:cNvPr id="142" name="Google Shape;142;p14"/>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AutoNum type="arabicPeriod"/>
            </a:pPr>
            <a:r>
              <a:rPr lang="en" u="sng">
                <a:solidFill>
                  <a:schemeClr val="hlink"/>
                </a:solidFill>
                <a:hlinkClick action="ppaction://hlinksldjump" r:id="rId3"/>
              </a:rPr>
              <a:t>Intro</a:t>
            </a:r>
            <a:r>
              <a:rPr lang="en"/>
              <a:t> + </a:t>
            </a:r>
            <a:r>
              <a:rPr lang="en" u="sng">
                <a:solidFill>
                  <a:schemeClr val="hlink"/>
                </a:solidFill>
                <a:hlinkClick action="ppaction://hlinksldjump" r:id="rId4"/>
              </a:rPr>
              <a:t>Activity</a:t>
            </a:r>
            <a:endParaRPr/>
          </a:p>
          <a:p>
            <a:pPr indent="-330200" lvl="0" marL="457200" rtl="0" algn="l">
              <a:spcBef>
                <a:spcPts val="0"/>
              </a:spcBef>
              <a:spcAft>
                <a:spcPts val="0"/>
              </a:spcAft>
              <a:buSzPts val="1600"/>
              <a:buAutoNum type="arabicPeriod"/>
            </a:pPr>
            <a:r>
              <a:rPr lang="en" u="sng">
                <a:solidFill>
                  <a:schemeClr val="hlink"/>
                </a:solidFill>
                <a:hlinkClick action="ppaction://hlinksldjump" r:id="rId5"/>
              </a:rPr>
              <a:t>Data Types</a:t>
            </a:r>
            <a:r>
              <a:rPr lang="en"/>
              <a:t> + </a:t>
            </a:r>
            <a:r>
              <a:rPr lang="en" u="sng">
                <a:solidFill>
                  <a:schemeClr val="hlink"/>
                </a:solidFill>
                <a:hlinkClick action="ppaction://hlinksldjump" r:id="rId6"/>
              </a:rPr>
              <a:t>Project</a:t>
            </a:r>
            <a:endParaRPr/>
          </a:p>
          <a:p>
            <a:pPr indent="-330200" lvl="0" marL="457200" rtl="0" algn="l">
              <a:spcBef>
                <a:spcPts val="0"/>
              </a:spcBef>
              <a:spcAft>
                <a:spcPts val="0"/>
              </a:spcAft>
              <a:buSzPts val="1600"/>
              <a:buAutoNum type="arabicPeriod"/>
            </a:pPr>
            <a:r>
              <a:rPr lang="en" u="sng">
                <a:solidFill>
                  <a:schemeClr val="hlink"/>
                </a:solidFill>
                <a:hlinkClick action="ppaction://hlinksldjump" r:id="rId7"/>
              </a:rPr>
              <a:t>Conditionals</a:t>
            </a:r>
            <a:endParaRPr/>
          </a:p>
          <a:p>
            <a:pPr indent="-330200" lvl="0" marL="457200" rtl="0" algn="l">
              <a:spcBef>
                <a:spcPts val="0"/>
              </a:spcBef>
              <a:spcAft>
                <a:spcPts val="0"/>
              </a:spcAft>
              <a:buSzPts val="1600"/>
              <a:buAutoNum type="arabicPeriod"/>
            </a:pPr>
            <a:r>
              <a:rPr lang="en" u="sng">
                <a:solidFill>
                  <a:schemeClr val="hlink"/>
                </a:solidFill>
                <a:hlinkClick action="ppaction://hlinksldjump" r:id="rId8"/>
              </a:rPr>
              <a:t>String Methods</a:t>
            </a:r>
            <a:endParaRPr/>
          </a:p>
          <a:p>
            <a:pPr indent="-330200" lvl="0" marL="457200" rtl="0" algn="l">
              <a:spcBef>
                <a:spcPts val="0"/>
              </a:spcBef>
              <a:spcAft>
                <a:spcPts val="0"/>
              </a:spcAft>
              <a:buSzPts val="1600"/>
              <a:buAutoNum type="arabicPeriod"/>
            </a:pPr>
            <a:r>
              <a:rPr lang="en" u="sng">
                <a:solidFill>
                  <a:schemeClr val="hlink"/>
                </a:solidFill>
                <a:hlinkClick action="ppaction://hlinksldjump" r:id="rId9"/>
              </a:rPr>
              <a:t>Strings and Object Referencing</a:t>
            </a:r>
            <a:endParaRPr/>
          </a:p>
          <a:p>
            <a:pPr indent="-330200" lvl="0" marL="457200" rtl="0" algn="l">
              <a:spcBef>
                <a:spcPts val="0"/>
              </a:spcBef>
              <a:spcAft>
                <a:spcPts val="0"/>
              </a:spcAft>
              <a:buSzPts val="1600"/>
              <a:buAutoNum type="arabicPeriod"/>
            </a:pPr>
            <a:r>
              <a:rPr lang="en" u="sng">
                <a:solidFill>
                  <a:schemeClr val="hlink"/>
                </a:solidFill>
                <a:hlinkClick action="ppaction://hlinksldjump" r:id="rId10"/>
              </a:rPr>
              <a:t>Review of Week 1-5 + Challenge</a:t>
            </a:r>
            <a:endParaRPr/>
          </a:p>
          <a:p>
            <a:pPr indent="-330200" lvl="0" marL="457200" rtl="0" algn="l">
              <a:spcBef>
                <a:spcPts val="0"/>
              </a:spcBef>
              <a:spcAft>
                <a:spcPts val="0"/>
              </a:spcAft>
              <a:buSzPts val="1600"/>
              <a:buAutoNum type="arabicPeriod"/>
            </a:pPr>
            <a:r>
              <a:rPr lang="en" u="sng">
                <a:solidFill>
                  <a:schemeClr val="hlink"/>
                </a:solidFill>
                <a:hlinkClick action="ppaction://hlinksldjump" r:id="rId11"/>
              </a:rPr>
              <a:t>Classes + Objects 1</a:t>
            </a:r>
            <a:endParaRPr/>
          </a:p>
          <a:p>
            <a:pPr indent="-330200" lvl="0" marL="457200" rtl="0" algn="l">
              <a:spcBef>
                <a:spcPts val="0"/>
              </a:spcBef>
              <a:spcAft>
                <a:spcPts val="0"/>
              </a:spcAft>
              <a:buSzPts val="1600"/>
              <a:buAutoNum type="arabicPeriod"/>
            </a:pPr>
            <a:r>
              <a:rPr lang="en" u="sng">
                <a:solidFill>
                  <a:schemeClr val="hlink"/>
                </a:solidFill>
                <a:hlinkClick action="ppaction://hlinksldjump" r:id="rId12"/>
              </a:rPr>
              <a:t>Classes + Objects 2</a:t>
            </a:r>
            <a:endParaRPr/>
          </a:p>
        </p:txBody>
      </p:sp>
      <p:sp>
        <p:nvSpPr>
          <p:cNvPr id="143" name="Google Shape;143;p14"/>
          <p:cNvSpPr txBox="1"/>
          <p:nvPr>
            <p:ph idx="2" type="body"/>
          </p:nvPr>
        </p:nvSpPr>
        <p:spPr>
          <a:xfrm>
            <a:off x="4866071" y="1567550"/>
            <a:ext cx="3403200" cy="2911200"/>
          </a:xfrm>
          <a:prstGeom prst="rect">
            <a:avLst/>
          </a:prstGeom>
        </p:spPr>
        <p:txBody>
          <a:bodyPr anchorCtr="0" anchor="t" bIns="91425" lIns="91425" spcFirstLastPara="1" rIns="91425" wrap="square" tIns="91425">
            <a:noAutofit/>
          </a:bodyPr>
          <a:lstStyle/>
          <a:p>
            <a:pPr indent="0" lvl="0" marL="0" rtl="0" algn="l">
              <a:lnSpc>
                <a:spcPct val="75000"/>
              </a:lnSpc>
              <a:spcBef>
                <a:spcPts val="0"/>
              </a:spcBef>
              <a:spcAft>
                <a:spcPts val="0"/>
              </a:spcAft>
              <a:buNone/>
            </a:pPr>
            <a:r>
              <a:rPr lang="en"/>
              <a:t>9.       </a:t>
            </a:r>
            <a:r>
              <a:rPr lang="en" u="sng">
                <a:solidFill>
                  <a:schemeClr val="hlink"/>
                </a:solidFill>
                <a:hlinkClick action="ppaction://hlinksldjump" r:id="rId13"/>
              </a:rPr>
              <a:t>Classes + Objects 3</a:t>
            </a:r>
            <a:endParaRPr/>
          </a:p>
          <a:p>
            <a:pPr indent="0" lvl="0" marL="0" rtl="0" algn="l">
              <a:lnSpc>
                <a:spcPct val="75000"/>
              </a:lnSpc>
              <a:spcBef>
                <a:spcPts val="1200"/>
              </a:spcBef>
              <a:spcAft>
                <a:spcPts val="0"/>
              </a:spcAft>
              <a:buNone/>
            </a:pPr>
            <a:r>
              <a:rPr lang="en"/>
              <a:t>10.     </a:t>
            </a:r>
            <a:r>
              <a:rPr lang="en" u="sng">
                <a:solidFill>
                  <a:schemeClr val="hlink"/>
                </a:solidFill>
                <a:hlinkClick/>
              </a:rPr>
              <a:t>Data Structures</a:t>
            </a:r>
            <a:endParaRPr/>
          </a:p>
          <a:p>
            <a:pPr indent="0" lvl="0" marL="0" rtl="0" algn="l">
              <a:lnSpc>
                <a:spcPct val="75000"/>
              </a:lnSpc>
              <a:spcBef>
                <a:spcPts val="1200"/>
              </a:spcBef>
              <a:spcAft>
                <a:spcPts val="0"/>
              </a:spcAft>
              <a:buNone/>
            </a:pPr>
            <a:r>
              <a:rPr lang="en"/>
              <a:t>11.      </a:t>
            </a:r>
            <a:r>
              <a:rPr lang="en" u="sng">
                <a:solidFill>
                  <a:schemeClr val="hlink"/>
                </a:solidFill>
                <a:hlinkClick/>
              </a:rPr>
              <a:t>Data Structures 2</a:t>
            </a:r>
            <a:endParaRPr/>
          </a:p>
          <a:p>
            <a:pPr indent="0" lvl="0" marL="0" rtl="0" algn="l">
              <a:lnSpc>
                <a:spcPct val="75000"/>
              </a:lnSpc>
              <a:spcBef>
                <a:spcPts val="1200"/>
              </a:spcBef>
              <a:spcAft>
                <a:spcPts val="0"/>
              </a:spcAft>
              <a:buNone/>
            </a:pPr>
            <a:r>
              <a:rPr lang="en"/>
              <a:t>12.      </a:t>
            </a:r>
            <a:r>
              <a:rPr lang="en" u="sng">
                <a:solidFill>
                  <a:schemeClr val="hlink"/>
                </a:solidFill>
                <a:hlinkClick action="ppaction://hlinksldjump" r:id="rId14"/>
              </a:rPr>
              <a:t>Semester Project</a:t>
            </a:r>
            <a:endParaRPr/>
          </a:p>
          <a:p>
            <a:pPr indent="0" lvl="0" marL="0" rtl="0" algn="l">
              <a:lnSpc>
                <a:spcPct val="75000"/>
              </a:lnSpc>
              <a:spcBef>
                <a:spcPts val="1200"/>
              </a:spcBef>
              <a:spcAft>
                <a:spcPts val="0"/>
              </a:spcAft>
              <a:buNone/>
            </a:pPr>
            <a:r>
              <a:rPr lang="en"/>
              <a:t>13.      </a:t>
            </a:r>
            <a:r>
              <a:rPr lang="en" u="sng">
                <a:solidFill>
                  <a:schemeClr val="hlink"/>
                </a:solidFill>
                <a:hlinkClick action="ppaction://hlinksldjump" r:id="rId15"/>
              </a:rPr>
              <a:t>Semester Project</a:t>
            </a:r>
            <a:endParaRPr/>
          </a:p>
          <a:p>
            <a:pPr indent="0" lvl="0" marL="0" rtl="0" algn="l">
              <a:lnSpc>
                <a:spcPct val="75000"/>
              </a:lnSpc>
              <a:spcBef>
                <a:spcPts val="1200"/>
              </a:spcBef>
              <a:spcAft>
                <a:spcPts val="0"/>
              </a:spcAft>
              <a:buNone/>
            </a:pPr>
            <a:r>
              <a:rPr lang="en"/>
              <a:t>14.      </a:t>
            </a:r>
            <a:r>
              <a:rPr lang="en" u="sng">
                <a:solidFill>
                  <a:schemeClr val="hlink"/>
                </a:solidFill>
                <a:hlinkClick action="ppaction://hlinksldjump" r:id="rId16"/>
              </a:rPr>
              <a:t>Semester Project</a:t>
            </a:r>
            <a:endParaRPr/>
          </a:p>
          <a:p>
            <a:pPr indent="0" lvl="0" marL="0" rtl="0" algn="l">
              <a:lnSpc>
                <a:spcPct val="75000"/>
              </a:lnSpc>
              <a:spcBef>
                <a:spcPts val="1200"/>
              </a:spcBef>
              <a:spcAft>
                <a:spcPts val="0"/>
              </a:spcAft>
              <a:buNone/>
            </a:pPr>
            <a:r>
              <a:rPr lang="en"/>
              <a:t>15.      </a:t>
            </a:r>
            <a:r>
              <a:rPr lang="en" u="sng">
                <a:solidFill>
                  <a:schemeClr val="hlink"/>
                </a:solidFill>
                <a:hlinkClick action="ppaction://hlinksldjump" r:id="rId17"/>
              </a:rPr>
              <a:t>Semester Project</a:t>
            </a:r>
            <a:endParaRPr/>
          </a:p>
          <a:p>
            <a:pPr indent="0" lvl="0" marL="0" rtl="0" algn="l">
              <a:lnSpc>
                <a:spcPct val="75000"/>
              </a:lnSpc>
              <a:spcBef>
                <a:spcPts val="1200"/>
              </a:spcBef>
              <a:spcAft>
                <a:spcPts val="1200"/>
              </a:spcAft>
              <a:buNone/>
            </a:pPr>
            <a:r>
              <a:t/>
            </a:r>
            <a:endParaRPr/>
          </a:p>
        </p:txBody>
      </p:sp>
      <p:sp>
        <p:nvSpPr>
          <p:cNvPr id="144" name="Google Shape;144;p14"/>
          <p:cNvSpPr txBox="1"/>
          <p:nvPr/>
        </p:nvSpPr>
        <p:spPr>
          <a:xfrm>
            <a:off x="1297500" y="4074350"/>
            <a:ext cx="5731200" cy="49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Alegreya"/>
                <a:ea typeface="Alegreya"/>
                <a:cs typeface="Alegreya"/>
                <a:sym typeface="Alegreya"/>
              </a:rPr>
              <a:t>Additional Project Resources: </a:t>
            </a:r>
            <a:r>
              <a:rPr lang="en" sz="1600" u="sng">
                <a:solidFill>
                  <a:schemeClr val="hlink"/>
                </a:solidFill>
                <a:latin typeface="Alegreya"/>
                <a:ea typeface="Alegreya"/>
                <a:cs typeface="Alegreya"/>
                <a:sym typeface="Alegreya"/>
                <a:hlinkClick r:id="rId18"/>
              </a:rPr>
              <a:t>Java Project List</a:t>
            </a:r>
            <a:endParaRPr sz="1600">
              <a:solidFill>
                <a:schemeClr val="lt1"/>
              </a:solidFill>
              <a:latin typeface="Alegreya"/>
              <a:ea typeface="Alegreya"/>
              <a:cs typeface="Alegreya"/>
              <a:sym typeface="Alegrey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2 Project - Writing a Letter</a:t>
            </a:r>
            <a:endParaRPr/>
          </a:p>
        </p:txBody>
      </p:sp>
      <p:sp>
        <p:nvSpPr>
          <p:cNvPr id="265" name="Google Shape;265;p32"/>
          <p:cNvSpPr txBox="1"/>
          <p:nvPr>
            <p:ph idx="1" type="body"/>
          </p:nvPr>
        </p:nvSpPr>
        <p:spPr>
          <a:xfrm>
            <a:off x="1297500" y="1022625"/>
            <a:ext cx="5587800" cy="3927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2000">
                <a:latin typeface="Alegreya"/>
                <a:ea typeface="Alegreya"/>
                <a:cs typeface="Alegreya"/>
                <a:sym typeface="Alegreya"/>
              </a:rPr>
              <a:t>For this weeks project, we are going to write a letter to any person in the world using what we have learned so far.</a:t>
            </a:r>
            <a:endParaRPr sz="2000">
              <a:latin typeface="Alegreya"/>
              <a:ea typeface="Alegreya"/>
              <a:cs typeface="Alegreya"/>
              <a:sym typeface="Alegreya"/>
            </a:endParaRPr>
          </a:p>
          <a:p>
            <a:pPr indent="0" lvl="0" marL="0" rtl="0" algn="l">
              <a:spcBef>
                <a:spcPts val="1200"/>
              </a:spcBef>
              <a:spcAft>
                <a:spcPts val="0"/>
              </a:spcAft>
              <a:buNone/>
            </a:pPr>
            <a:r>
              <a:rPr lang="en" sz="2000">
                <a:latin typeface="Alegreya"/>
                <a:ea typeface="Alegreya"/>
                <a:cs typeface="Alegreya"/>
                <a:sym typeface="Alegreya"/>
              </a:rPr>
              <a:t>To start, search up </a:t>
            </a:r>
            <a:r>
              <a:rPr lang="en" sz="2000" u="sng">
                <a:solidFill>
                  <a:schemeClr val="hlink"/>
                </a:solidFill>
                <a:latin typeface="Alegreya"/>
                <a:ea typeface="Alegreya"/>
                <a:cs typeface="Alegreya"/>
                <a:sym typeface="Alegreya"/>
                <a:hlinkClick r:id="rId3"/>
              </a:rPr>
              <a:t>https://www.bluej.org/</a:t>
            </a:r>
            <a:r>
              <a:rPr lang="en" sz="2000">
                <a:latin typeface="Alegreya"/>
                <a:ea typeface="Alegreya"/>
                <a:cs typeface="Alegreya"/>
                <a:sym typeface="Alegreya"/>
              </a:rPr>
              <a:t> on your web browser and scroll down to the section titled </a:t>
            </a:r>
            <a:r>
              <a:rPr b="1" lang="en" sz="2000">
                <a:latin typeface="Alegreya"/>
                <a:ea typeface="Alegreya"/>
                <a:cs typeface="Alegreya"/>
                <a:sym typeface="Alegreya"/>
              </a:rPr>
              <a:t>“Download and Install”</a:t>
            </a:r>
            <a:r>
              <a:rPr lang="en" sz="2000">
                <a:latin typeface="Alegreya"/>
                <a:ea typeface="Alegreya"/>
                <a:cs typeface="Alegreya"/>
                <a:sym typeface="Alegreya"/>
              </a:rPr>
              <a:t> and click on Windows/macOS (based on what laptop you have)</a:t>
            </a:r>
            <a:endParaRPr sz="2000">
              <a:latin typeface="Alegreya"/>
              <a:ea typeface="Alegreya"/>
              <a:cs typeface="Alegreya"/>
              <a:sym typeface="Alegreya"/>
            </a:endParaRPr>
          </a:p>
          <a:p>
            <a:pPr indent="0" lvl="0" marL="0" rtl="0" algn="l">
              <a:spcBef>
                <a:spcPts val="1200"/>
              </a:spcBef>
              <a:spcAft>
                <a:spcPts val="0"/>
              </a:spcAft>
              <a:buNone/>
            </a:pPr>
            <a:r>
              <a:rPr lang="en" sz="2000">
                <a:latin typeface="Alegreya"/>
                <a:ea typeface="Alegreya"/>
                <a:cs typeface="Alegreya"/>
                <a:sym typeface="Alegreya"/>
              </a:rPr>
              <a:t>Finish the setup, open up </a:t>
            </a:r>
            <a:r>
              <a:rPr b="1" lang="en" sz="2000">
                <a:latin typeface="Alegreya"/>
                <a:ea typeface="Alegreya"/>
                <a:cs typeface="Alegreya"/>
                <a:sym typeface="Alegreya"/>
              </a:rPr>
              <a:t>BlueJ</a:t>
            </a:r>
            <a:r>
              <a:rPr lang="en" sz="2000">
                <a:latin typeface="Alegreya"/>
                <a:ea typeface="Alegreya"/>
                <a:cs typeface="Alegreya"/>
                <a:sym typeface="Alegreya"/>
              </a:rPr>
              <a:t>, and click on Project &gt; New Project and rename the project to </a:t>
            </a:r>
            <a:r>
              <a:rPr b="1" lang="en" sz="2000">
                <a:latin typeface="Alegreya"/>
                <a:ea typeface="Alegreya"/>
                <a:cs typeface="Alegreya"/>
                <a:sym typeface="Alegreya"/>
              </a:rPr>
              <a:t>“writingaletter”</a:t>
            </a:r>
            <a:endParaRPr b="1" sz="2000">
              <a:latin typeface="Alegreya"/>
              <a:ea typeface="Alegreya"/>
              <a:cs typeface="Alegreya"/>
              <a:sym typeface="Alegreya"/>
            </a:endParaRPr>
          </a:p>
          <a:p>
            <a:pPr indent="0" lvl="0" marL="0" rtl="0" algn="l">
              <a:spcBef>
                <a:spcPts val="1200"/>
              </a:spcBef>
              <a:spcAft>
                <a:spcPts val="1200"/>
              </a:spcAft>
              <a:buNone/>
            </a:pPr>
            <a:r>
              <a:rPr lang="en" sz="2000">
                <a:latin typeface="Alegreya"/>
                <a:ea typeface="Alegreya"/>
                <a:cs typeface="Alegreya"/>
                <a:sym typeface="Alegreya"/>
              </a:rPr>
              <a:t>In case you were wondering, </a:t>
            </a:r>
            <a:r>
              <a:rPr b="1" lang="en" sz="2000">
                <a:latin typeface="Alegreya"/>
                <a:ea typeface="Alegreya"/>
                <a:cs typeface="Alegreya"/>
                <a:sym typeface="Alegreya"/>
              </a:rPr>
              <a:t>Blue J </a:t>
            </a:r>
            <a:r>
              <a:rPr lang="en" sz="2000">
                <a:latin typeface="Alegreya"/>
                <a:ea typeface="Alegreya"/>
                <a:cs typeface="Alegreya"/>
                <a:sym typeface="Alegreya"/>
              </a:rPr>
              <a:t>is a free development environment that allows you to develop Java programs quickly and easily!</a:t>
            </a:r>
            <a:endParaRPr sz="2000">
              <a:latin typeface="Alegreya"/>
              <a:ea typeface="Alegreya"/>
              <a:cs typeface="Alegreya"/>
              <a:sym typeface="Alegreya"/>
            </a:endParaRPr>
          </a:p>
        </p:txBody>
      </p:sp>
      <p:pic>
        <p:nvPicPr>
          <p:cNvPr id="266" name="Google Shape;266;p32"/>
          <p:cNvPicPr preferRelativeResize="0"/>
          <p:nvPr/>
        </p:nvPicPr>
        <p:blipFill>
          <a:blip r:embed="rId4">
            <a:alphaModFix/>
          </a:blip>
          <a:stretch>
            <a:fillRect/>
          </a:stretch>
        </p:blipFill>
        <p:spPr>
          <a:xfrm>
            <a:off x="6964350" y="2970525"/>
            <a:ext cx="1979875" cy="1979875"/>
          </a:xfrm>
          <a:prstGeom prst="rect">
            <a:avLst/>
          </a:prstGeom>
          <a:noFill/>
          <a:ln>
            <a:noFill/>
          </a:ln>
        </p:spPr>
      </p:pic>
      <p:pic>
        <p:nvPicPr>
          <p:cNvPr id="267" name="Google Shape;267;p32"/>
          <p:cNvPicPr preferRelativeResize="0"/>
          <p:nvPr/>
        </p:nvPicPr>
        <p:blipFill>
          <a:blip r:embed="rId5">
            <a:alphaModFix/>
          </a:blip>
          <a:stretch>
            <a:fillRect/>
          </a:stretch>
        </p:blipFill>
        <p:spPr>
          <a:xfrm>
            <a:off x="6964350" y="795400"/>
            <a:ext cx="1979875" cy="1979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2 Project - Writing a Letter</a:t>
            </a:r>
            <a:endParaRPr/>
          </a:p>
        </p:txBody>
      </p:sp>
      <p:sp>
        <p:nvSpPr>
          <p:cNvPr id="273" name="Google Shape;273;p33"/>
          <p:cNvSpPr txBox="1"/>
          <p:nvPr>
            <p:ph idx="1" type="body"/>
          </p:nvPr>
        </p:nvSpPr>
        <p:spPr>
          <a:xfrm>
            <a:off x="1297500" y="1805800"/>
            <a:ext cx="7394700" cy="3105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2000">
                <a:latin typeface="Alegreya"/>
                <a:ea typeface="Alegreya"/>
                <a:cs typeface="Alegreya"/>
                <a:sym typeface="Alegreya"/>
              </a:rPr>
              <a:t>*Delete all of the code written in the program currently, you won’t need it for this project.*</a:t>
            </a:r>
            <a:endParaRPr sz="2000">
              <a:latin typeface="Alegreya"/>
              <a:ea typeface="Alegreya"/>
              <a:cs typeface="Alegreya"/>
              <a:sym typeface="Alegreya"/>
            </a:endParaRPr>
          </a:p>
          <a:p>
            <a:pPr indent="0" lvl="0" marL="0" rtl="0" algn="l">
              <a:lnSpc>
                <a:spcPct val="100000"/>
              </a:lnSpc>
              <a:spcBef>
                <a:spcPts val="1200"/>
              </a:spcBef>
              <a:spcAft>
                <a:spcPts val="0"/>
              </a:spcAft>
              <a:buNone/>
            </a:pPr>
            <a:r>
              <a:rPr b="1" lang="en" sz="2000" u="sng">
                <a:latin typeface="Alegreya"/>
                <a:ea typeface="Alegreya"/>
                <a:cs typeface="Alegreya"/>
                <a:sym typeface="Alegreya"/>
              </a:rPr>
              <a:t>Objective</a:t>
            </a:r>
            <a:endParaRPr b="1" sz="2000" u="sng">
              <a:latin typeface="Alegreya"/>
              <a:ea typeface="Alegreya"/>
              <a:cs typeface="Alegreya"/>
              <a:sym typeface="Alegreya"/>
            </a:endParaRPr>
          </a:p>
          <a:p>
            <a:pPr indent="0" lvl="0" marL="0" rtl="0" algn="l">
              <a:lnSpc>
                <a:spcPct val="100000"/>
              </a:lnSpc>
              <a:spcBef>
                <a:spcPts val="1200"/>
              </a:spcBef>
              <a:spcAft>
                <a:spcPts val="0"/>
              </a:spcAft>
              <a:buNone/>
            </a:pPr>
            <a:r>
              <a:rPr lang="en" sz="2000">
                <a:latin typeface="Alegreya"/>
                <a:ea typeface="Alegreya"/>
                <a:cs typeface="Alegreya"/>
                <a:sym typeface="Alegreya"/>
              </a:rPr>
              <a:t>Combine strings and variables to generate a simple letter like this!</a:t>
            </a:r>
            <a:endParaRPr sz="2000">
              <a:latin typeface="Alegreya"/>
              <a:ea typeface="Alegreya"/>
              <a:cs typeface="Alegreya"/>
              <a:sym typeface="Alegreya"/>
            </a:endParaRPr>
          </a:p>
          <a:p>
            <a:pPr indent="0" lvl="0" marL="0" rtl="0" algn="l">
              <a:lnSpc>
                <a:spcPct val="100000"/>
              </a:lnSpc>
              <a:spcBef>
                <a:spcPts val="1200"/>
              </a:spcBef>
              <a:spcAft>
                <a:spcPts val="0"/>
              </a:spcAft>
              <a:buNone/>
            </a:pPr>
            <a:r>
              <a:t/>
            </a:r>
            <a:endParaRPr sz="2000">
              <a:latin typeface="Alegreya"/>
              <a:ea typeface="Alegreya"/>
              <a:cs typeface="Alegreya"/>
              <a:sym typeface="Alegreya"/>
            </a:endParaRPr>
          </a:p>
          <a:p>
            <a:pPr indent="0" lvl="0" marL="0" rtl="0" algn="l">
              <a:lnSpc>
                <a:spcPct val="100000"/>
              </a:lnSpc>
              <a:spcBef>
                <a:spcPts val="1200"/>
              </a:spcBef>
              <a:spcAft>
                <a:spcPts val="0"/>
              </a:spcAft>
              <a:buNone/>
            </a:pPr>
            <a:r>
              <a:t/>
            </a:r>
            <a:endParaRPr sz="2000">
              <a:latin typeface="Alegreya"/>
              <a:ea typeface="Alegreya"/>
              <a:cs typeface="Alegreya"/>
              <a:sym typeface="Alegreya"/>
            </a:endParaRPr>
          </a:p>
          <a:p>
            <a:pPr indent="0" lvl="0" marL="0" rtl="0" algn="l">
              <a:lnSpc>
                <a:spcPct val="100000"/>
              </a:lnSpc>
              <a:spcBef>
                <a:spcPts val="1200"/>
              </a:spcBef>
              <a:spcAft>
                <a:spcPts val="1200"/>
              </a:spcAft>
              <a:buNone/>
            </a:pPr>
            <a:r>
              <a:rPr lang="en" sz="2000">
                <a:latin typeface="Alegreya"/>
                <a:ea typeface="Alegreya"/>
                <a:cs typeface="Alegreya"/>
                <a:sym typeface="Alegreya"/>
              </a:rPr>
              <a:t>In order to combine string and variables, we need to understand what </a:t>
            </a:r>
            <a:r>
              <a:rPr b="1" lang="en" sz="2000">
                <a:latin typeface="Alegreya"/>
                <a:ea typeface="Alegreya"/>
                <a:cs typeface="Alegreya"/>
                <a:sym typeface="Alegreya"/>
              </a:rPr>
              <a:t>string concatenation</a:t>
            </a:r>
            <a:r>
              <a:rPr lang="en" sz="2000">
                <a:latin typeface="Alegreya"/>
                <a:ea typeface="Alegreya"/>
                <a:cs typeface="Alegreya"/>
                <a:sym typeface="Alegreya"/>
              </a:rPr>
              <a:t> is!</a:t>
            </a:r>
            <a:endParaRPr sz="2000">
              <a:latin typeface="Alegreya"/>
              <a:ea typeface="Alegreya"/>
              <a:cs typeface="Alegreya"/>
              <a:sym typeface="Alegreya"/>
            </a:endParaRPr>
          </a:p>
        </p:txBody>
      </p:sp>
      <p:pic>
        <p:nvPicPr>
          <p:cNvPr id="274" name="Google Shape;274;p33"/>
          <p:cNvPicPr preferRelativeResize="0"/>
          <p:nvPr/>
        </p:nvPicPr>
        <p:blipFill>
          <a:blip r:embed="rId3">
            <a:alphaModFix/>
          </a:blip>
          <a:stretch>
            <a:fillRect/>
          </a:stretch>
        </p:blipFill>
        <p:spPr>
          <a:xfrm>
            <a:off x="2284925" y="1307849"/>
            <a:ext cx="829900" cy="497950"/>
          </a:xfrm>
          <a:prstGeom prst="rect">
            <a:avLst/>
          </a:prstGeom>
          <a:noFill/>
          <a:ln>
            <a:noFill/>
          </a:ln>
        </p:spPr>
      </p:pic>
      <p:sp>
        <p:nvSpPr>
          <p:cNvPr id="275" name="Google Shape;275;p33"/>
          <p:cNvSpPr txBox="1"/>
          <p:nvPr/>
        </p:nvSpPr>
        <p:spPr>
          <a:xfrm>
            <a:off x="1297500" y="912925"/>
            <a:ext cx="7038900" cy="84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1"/>
                </a:solidFill>
                <a:latin typeface="Alegreya"/>
                <a:ea typeface="Alegreya"/>
                <a:cs typeface="Alegreya"/>
                <a:sym typeface="Alegreya"/>
              </a:rPr>
              <a:t>Click on New Class &gt; change class name  to “Letter” and click OK &gt; click on                    to open the class.                     </a:t>
            </a:r>
            <a:endParaRPr/>
          </a:p>
        </p:txBody>
      </p:sp>
      <p:pic>
        <p:nvPicPr>
          <p:cNvPr id="276" name="Google Shape;276;p33"/>
          <p:cNvPicPr preferRelativeResize="0"/>
          <p:nvPr/>
        </p:nvPicPr>
        <p:blipFill>
          <a:blip r:embed="rId4">
            <a:alphaModFix/>
          </a:blip>
          <a:stretch>
            <a:fillRect/>
          </a:stretch>
        </p:blipFill>
        <p:spPr>
          <a:xfrm>
            <a:off x="2398068" y="3321200"/>
            <a:ext cx="4837758" cy="846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String Concatenation</a:t>
            </a:r>
            <a:endParaRPr/>
          </a:p>
        </p:txBody>
      </p:sp>
      <p:sp>
        <p:nvSpPr>
          <p:cNvPr id="282" name="Google Shape;282;p34"/>
          <p:cNvSpPr txBox="1"/>
          <p:nvPr>
            <p:ph idx="1" type="body"/>
          </p:nvPr>
        </p:nvSpPr>
        <p:spPr>
          <a:xfrm>
            <a:off x="1297500" y="1022625"/>
            <a:ext cx="7394700" cy="38019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2000">
                <a:latin typeface="Alegreya"/>
                <a:ea typeface="Alegreya"/>
                <a:cs typeface="Alegreya"/>
                <a:sym typeface="Alegreya"/>
              </a:rPr>
              <a:t>concatenation (Merriam-Webster definition): </a:t>
            </a:r>
            <a:r>
              <a:rPr lang="en" sz="2000">
                <a:latin typeface="Alegreya"/>
                <a:ea typeface="Alegreya"/>
                <a:cs typeface="Alegreya"/>
                <a:sym typeface="Alegreya"/>
              </a:rPr>
              <a:t>a group of things linked together or occurring together in a way that produces a particular result or effect</a:t>
            </a:r>
            <a:endParaRPr sz="2000">
              <a:latin typeface="Alegreya"/>
              <a:ea typeface="Alegreya"/>
              <a:cs typeface="Alegreya"/>
              <a:sym typeface="Alegreya"/>
            </a:endParaRPr>
          </a:p>
          <a:p>
            <a:pPr indent="0" lvl="0" marL="0" rtl="0" algn="l">
              <a:lnSpc>
                <a:spcPct val="100000"/>
              </a:lnSpc>
              <a:spcBef>
                <a:spcPts val="1200"/>
              </a:spcBef>
              <a:spcAft>
                <a:spcPts val="0"/>
              </a:spcAft>
              <a:buNone/>
            </a:pPr>
            <a:r>
              <a:rPr b="1" lang="en" sz="2000">
                <a:latin typeface="Alegreya"/>
                <a:ea typeface="Alegreya"/>
                <a:cs typeface="Alegreya"/>
                <a:sym typeface="Alegreya"/>
              </a:rPr>
              <a:t>String Concatenation - </a:t>
            </a:r>
            <a:r>
              <a:rPr lang="en" sz="2000">
                <a:latin typeface="Alegreya"/>
                <a:ea typeface="Alegreya"/>
                <a:cs typeface="Alegreya"/>
                <a:sym typeface="Alegreya"/>
              </a:rPr>
              <a:t>joining two or more strings to create a single new string</a:t>
            </a:r>
            <a:endParaRPr sz="2000">
              <a:latin typeface="Alegreya"/>
              <a:ea typeface="Alegreya"/>
              <a:cs typeface="Alegreya"/>
              <a:sym typeface="Alegreya"/>
            </a:endParaRPr>
          </a:p>
          <a:p>
            <a:pPr indent="0" lvl="0" marL="0" rtl="0" algn="l">
              <a:lnSpc>
                <a:spcPct val="100000"/>
              </a:lnSpc>
              <a:spcBef>
                <a:spcPts val="1200"/>
              </a:spcBef>
              <a:spcAft>
                <a:spcPts val="0"/>
              </a:spcAft>
              <a:buNone/>
            </a:pPr>
            <a:r>
              <a:t/>
            </a:r>
            <a:endParaRPr sz="2000">
              <a:latin typeface="Alegreya"/>
              <a:ea typeface="Alegreya"/>
              <a:cs typeface="Alegreya"/>
              <a:sym typeface="Alegreya"/>
            </a:endParaRPr>
          </a:p>
          <a:p>
            <a:pPr indent="0" lvl="0" marL="0" rtl="0" algn="l">
              <a:lnSpc>
                <a:spcPct val="100000"/>
              </a:lnSpc>
              <a:spcBef>
                <a:spcPts val="1200"/>
              </a:spcBef>
              <a:spcAft>
                <a:spcPts val="0"/>
              </a:spcAft>
              <a:buNone/>
            </a:pPr>
            <a:r>
              <a:t/>
            </a:r>
            <a:endParaRPr sz="2000">
              <a:latin typeface="Alegreya"/>
              <a:ea typeface="Alegreya"/>
              <a:cs typeface="Alegreya"/>
              <a:sym typeface="Alegreya"/>
            </a:endParaRPr>
          </a:p>
          <a:p>
            <a:pPr indent="0" lvl="0" marL="0" rtl="0" algn="l">
              <a:lnSpc>
                <a:spcPct val="100000"/>
              </a:lnSpc>
              <a:spcBef>
                <a:spcPts val="1200"/>
              </a:spcBef>
              <a:spcAft>
                <a:spcPts val="0"/>
              </a:spcAft>
              <a:buNone/>
            </a:pPr>
            <a:r>
              <a:t/>
            </a:r>
            <a:endParaRPr sz="2000">
              <a:latin typeface="Alegreya"/>
              <a:ea typeface="Alegreya"/>
              <a:cs typeface="Alegreya"/>
              <a:sym typeface="Alegreya"/>
            </a:endParaRPr>
          </a:p>
          <a:p>
            <a:pPr indent="0" lvl="0" marL="0" rtl="0" algn="l">
              <a:lnSpc>
                <a:spcPct val="100000"/>
              </a:lnSpc>
              <a:spcBef>
                <a:spcPts val="1200"/>
              </a:spcBef>
              <a:spcAft>
                <a:spcPts val="1200"/>
              </a:spcAft>
              <a:buNone/>
            </a:pPr>
            <a:r>
              <a:rPr lang="en" sz="2000">
                <a:latin typeface="Alegreya"/>
                <a:ea typeface="Alegreya"/>
                <a:cs typeface="Alegreya"/>
                <a:sym typeface="Alegreya"/>
              </a:rPr>
              <a:t>Now that we know </a:t>
            </a:r>
            <a:r>
              <a:rPr b="1" lang="en" sz="2000">
                <a:latin typeface="Alegreya"/>
                <a:ea typeface="Alegreya"/>
                <a:cs typeface="Alegreya"/>
                <a:sym typeface="Alegreya"/>
              </a:rPr>
              <a:t>string concatenation</a:t>
            </a:r>
            <a:r>
              <a:rPr lang="en" sz="2000">
                <a:latin typeface="Alegreya"/>
                <a:ea typeface="Alegreya"/>
                <a:cs typeface="Alegreya"/>
                <a:sym typeface="Alegreya"/>
              </a:rPr>
              <a:t>, let’s practice it!</a:t>
            </a:r>
            <a:endParaRPr sz="2000">
              <a:latin typeface="Alegreya"/>
              <a:ea typeface="Alegreya"/>
              <a:cs typeface="Alegreya"/>
              <a:sym typeface="Alegreya"/>
            </a:endParaRPr>
          </a:p>
        </p:txBody>
      </p:sp>
      <p:pic>
        <p:nvPicPr>
          <p:cNvPr id="283" name="Google Shape;283;p34"/>
          <p:cNvPicPr preferRelativeResize="0"/>
          <p:nvPr/>
        </p:nvPicPr>
        <p:blipFill>
          <a:blip r:embed="rId3">
            <a:alphaModFix/>
          </a:blip>
          <a:stretch>
            <a:fillRect/>
          </a:stretch>
        </p:blipFill>
        <p:spPr>
          <a:xfrm>
            <a:off x="3277564" y="2639450"/>
            <a:ext cx="3078775" cy="1539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String Concatenation</a:t>
            </a:r>
            <a:endParaRPr/>
          </a:p>
        </p:txBody>
      </p:sp>
      <p:sp>
        <p:nvSpPr>
          <p:cNvPr id="289" name="Google Shape;289;p35"/>
          <p:cNvSpPr txBox="1"/>
          <p:nvPr>
            <p:ph idx="1" type="body"/>
          </p:nvPr>
        </p:nvSpPr>
        <p:spPr>
          <a:xfrm>
            <a:off x="1297500" y="1022625"/>
            <a:ext cx="7394700" cy="38019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en" sz="2000">
                <a:latin typeface="Alegreya"/>
                <a:ea typeface="Alegreya"/>
                <a:cs typeface="Alegreya"/>
                <a:sym typeface="Alegreya"/>
              </a:rPr>
              <a:t>In </a:t>
            </a:r>
            <a:r>
              <a:rPr b="1" lang="en" sz="2000">
                <a:latin typeface="Alegreya"/>
                <a:ea typeface="Alegreya"/>
                <a:cs typeface="Alegreya"/>
                <a:sym typeface="Alegreya"/>
              </a:rPr>
              <a:t>BlueJ</a:t>
            </a:r>
            <a:r>
              <a:rPr lang="en" sz="2000">
                <a:latin typeface="Alegreya"/>
                <a:ea typeface="Alegreya"/>
                <a:cs typeface="Alegreya"/>
                <a:sym typeface="Alegreya"/>
              </a:rPr>
              <a:t>, let’s write a line of code involving </a:t>
            </a:r>
            <a:r>
              <a:rPr b="1" lang="en" sz="2000">
                <a:latin typeface="Alegreya"/>
                <a:ea typeface="Alegreya"/>
                <a:cs typeface="Alegreya"/>
                <a:sym typeface="Alegreya"/>
              </a:rPr>
              <a:t>string concatenation</a:t>
            </a:r>
            <a:r>
              <a:rPr lang="en" sz="2000">
                <a:latin typeface="Alegreya"/>
                <a:ea typeface="Alegreya"/>
                <a:cs typeface="Alegreya"/>
                <a:sym typeface="Alegreya"/>
              </a:rPr>
              <a:t>. First we need to write our class header. Write this line of code.</a:t>
            </a:r>
            <a:endParaRPr sz="2000">
              <a:latin typeface="Alegreya"/>
              <a:ea typeface="Alegreya"/>
              <a:cs typeface="Alegreya"/>
              <a:sym typeface="Alegreya"/>
            </a:endParaRPr>
          </a:p>
          <a:p>
            <a:pPr indent="0" lvl="0" marL="0" rtl="0" algn="l">
              <a:lnSpc>
                <a:spcPct val="100000"/>
              </a:lnSpc>
              <a:spcBef>
                <a:spcPts val="1200"/>
              </a:spcBef>
              <a:spcAft>
                <a:spcPts val="0"/>
              </a:spcAft>
              <a:buNone/>
            </a:pPr>
            <a:r>
              <a:t/>
            </a:r>
            <a:endParaRPr sz="2000">
              <a:latin typeface="Alegreya"/>
              <a:ea typeface="Alegreya"/>
              <a:cs typeface="Alegreya"/>
              <a:sym typeface="Alegreya"/>
            </a:endParaRPr>
          </a:p>
          <a:p>
            <a:pPr indent="0" lvl="0" marL="0" rtl="0" algn="l">
              <a:lnSpc>
                <a:spcPct val="100000"/>
              </a:lnSpc>
              <a:spcBef>
                <a:spcPts val="1200"/>
              </a:spcBef>
              <a:spcAft>
                <a:spcPts val="0"/>
              </a:spcAft>
              <a:buNone/>
            </a:pPr>
            <a:r>
              <a:t/>
            </a:r>
            <a:endParaRPr sz="2000">
              <a:latin typeface="Alegreya"/>
              <a:ea typeface="Alegreya"/>
              <a:cs typeface="Alegreya"/>
              <a:sym typeface="Alegreya"/>
            </a:endParaRPr>
          </a:p>
          <a:p>
            <a:pPr indent="0" lvl="0" marL="0" rtl="0" algn="l">
              <a:lnSpc>
                <a:spcPct val="100000"/>
              </a:lnSpc>
              <a:spcBef>
                <a:spcPts val="1200"/>
              </a:spcBef>
              <a:spcAft>
                <a:spcPts val="0"/>
              </a:spcAft>
              <a:buNone/>
            </a:pPr>
            <a:r>
              <a:rPr lang="en" sz="2000">
                <a:latin typeface="Alegreya"/>
                <a:ea typeface="Alegreya"/>
                <a:cs typeface="Alegreya"/>
                <a:sym typeface="Alegreya"/>
              </a:rPr>
              <a:t>Then write </a:t>
            </a:r>
            <a:r>
              <a:rPr b="1" lang="en" sz="2000">
                <a:latin typeface="Alegreya"/>
                <a:ea typeface="Alegreya"/>
                <a:cs typeface="Alegreya"/>
                <a:sym typeface="Alegreya"/>
              </a:rPr>
              <a:t>Java’s main method</a:t>
            </a:r>
            <a:r>
              <a:rPr lang="en" sz="2000">
                <a:latin typeface="Alegreya"/>
                <a:ea typeface="Alegreya"/>
                <a:cs typeface="Alegreya"/>
                <a:sym typeface="Alegreya"/>
              </a:rPr>
              <a:t> inside your class header, like this:</a:t>
            </a:r>
            <a:endParaRPr sz="2000">
              <a:latin typeface="Alegreya"/>
              <a:ea typeface="Alegreya"/>
              <a:cs typeface="Alegreya"/>
              <a:sym typeface="Alegreya"/>
            </a:endParaRPr>
          </a:p>
          <a:p>
            <a:pPr indent="0" lvl="0" marL="0" rtl="0" algn="l">
              <a:lnSpc>
                <a:spcPct val="100000"/>
              </a:lnSpc>
              <a:spcBef>
                <a:spcPts val="1200"/>
              </a:spcBef>
              <a:spcAft>
                <a:spcPts val="0"/>
              </a:spcAft>
              <a:buNone/>
            </a:pPr>
            <a:r>
              <a:t/>
            </a:r>
            <a:endParaRPr sz="2000">
              <a:latin typeface="Alegreya"/>
              <a:ea typeface="Alegreya"/>
              <a:cs typeface="Alegreya"/>
              <a:sym typeface="Alegreya"/>
            </a:endParaRPr>
          </a:p>
          <a:p>
            <a:pPr indent="0" lvl="0" marL="0" rtl="0" algn="l">
              <a:lnSpc>
                <a:spcPct val="100000"/>
              </a:lnSpc>
              <a:spcBef>
                <a:spcPts val="1200"/>
              </a:spcBef>
              <a:spcAft>
                <a:spcPts val="0"/>
              </a:spcAft>
              <a:buNone/>
            </a:pPr>
            <a:r>
              <a:t/>
            </a:r>
            <a:endParaRPr sz="2000">
              <a:latin typeface="Alegreya"/>
              <a:ea typeface="Alegreya"/>
              <a:cs typeface="Alegreya"/>
              <a:sym typeface="Alegreya"/>
            </a:endParaRPr>
          </a:p>
          <a:p>
            <a:pPr indent="0" lvl="0" marL="0" rtl="0" algn="l">
              <a:lnSpc>
                <a:spcPct val="100000"/>
              </a:lnSpc>
              <a:spcBef>
                <a:spcPts val="1200"/>
              </a:spcBef>
              <a:spcAft>
                <a:spcPts val="0"/>
              </a:spcAft>
              <a:buNone/>
            </a:pPr>
            <a:r>
              <a:t/>
            </a:r>
            <a:endParaRPr sz="2000">
              <a:latin typeface="Alegreya"/>
              <a:ea typeface="Alegreya"/>
              <a:cs typeface="Alegreya"/>
              <a:sym typeface="Alegreya"/>
            </a:endParaRPr>
          </a:p>
          <a:p>
            <a:pPr indent="0" lvl="0" marL="0" rtl="0" algn="l">
              <a:lnSpc>
                <a:spcPct val="100000"/>
              </a:lnSpc>
              <a:spcBef>
                <a:spcPts val="1200"/>
              </a:spcBef>
              <a:spcAft>
                <a:spcPts val="1200"/>
              </a:spcAft>
              <a:buNone/>
            </a:pPr>
            <a:r>
              <a:rPr b="1" lang="en" sz="2000">
                <a:latin typeface="Alegreya"/>
                <a:ea typeface="Alegreya"/>
                <a:cs typeface="Alegreya"/>
                <a:sym typeface="Alegreya"/>
              </a:rPr>
              <a:t>Java’s main method </a:t>
            </a:r>
            <a:r>
              <a:rPr lang="en" sz="2000">
                <a:latin typeface="Alegreya"/>
                <a:ea typeface="Alegreya"/>
                <a:cs typeface="Alegreya"/>
                <a:sym typeface="Alegreya"/>
              </a:rPr>
              <a:t>will be explained in the next slide.</a:t>
            </a:r>
            <a:endParaRPr sz="2000">
              <a:latin typeface="Alegreya"/>
              <a:ea typeface="Alegreya"/>
              <a:cs typeface="Alegreya"/>
              <a:sym typeface="Alegreya"/>
            </a:endParaRPr>
          </a:p>
        </p:txBody>
      </p:sp>
      <p:pic>
        <p:nvPicPr>
          <p:cNvPr id="290" name="Google Shape;290;p35"/>
          <p:cNvPicPr preferRelativeResize="0"/>
          <p:nvPr/>
        </p:nvPicPr>
        <p:blipFill>
          <a:blip r:embed="rId3">
            <a:alphaModFix/>
          </a:blip>
          <a:stretch>
            <a:fillRect/>
          </a:stretch>
        </p:blipFill>
        <p:spPr>
          <a:xfrm>
            <a:off x="3128963" y="1724575"/>
            <a:ext cx="2886075" cy="866775"/>
          </a:xfrm>
          <a:prstGeom prst="rect">
            <a:avLst/>
          </a:prstGeom>
          <a:noFill/>
          <a:ln>
            <a:noFill/>
          </a:ln>
        </p:spPr>
      </p:pic>
      <p:pic>
        <p:nvPicPr>
          <p:cNvPr id="291" name="Google Shape;291;p35"/>
          <p:cNvPicPr preferRelativeResize="0"/>
          <p:nvPr/>
        </p:nvPicPr>
        <p:blipFill>
          <a:blip r:embed="rId4">
            <a:alphaModFix/>
          </a:blip>
          <a:stretch>
            <a:fillRect/>
          </a:stretch>
        </p:blipFill>
        <p:spPr>
          <a:xfrm>
            <a:off x="2168550" y="3008100"/>
            <a:ext cx="5296800" cy="12929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Java’s main method</a:t>
            </a:r>
            <a:endParaRPr/>
          </a:p>
        </p:txBody>
      </p:sp>
      <p:sp>
        <p:nvSpPr>
          <p:cNvPr id="297" name="Google Shape;297;p36"/>
          <p:cNvSpPr txBox="1"/>
          <p:nvPr>
            <p:ph idx="1" type="body"/>
          </p:nvPr>
        </p:nvSpPr>
        <p:spPr>
          <a:xfrm>
            <a:off x="1297500" y="1022625"/>
            <a:ext cx="7471200" cy="38019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en" sz="2000">
                <a:latin typeface="Alegreya"/>
                <a:ea typeface="Alegreya"/>
                <a:cs typeface="Alegreya"/>
                <a:sym typeface="Alegreya"/>
              </a:rPr>
              <a:t>Main method: </a:t>
            </a:r>
            <a:r>
              <a:rPr b="1" lang="en" sz="2000">
                <a:latin typeface="Alegreya"/>
                <a:ea typeface="Alegreya"/>
                <a:cs typeface="Alegreya"/>
                <a:sym typeface="Alegreya"/>
              </a:rPr>
              <a:t>public static void main (String[] args)</a:t>
            </a:r>
            <a:endParaRPr b="1" sz="2000">
              <a:latin typeface="Alegreya"/>
              <a:ea typeface="Alegreya"/>
              <a:cs typeface="Alegreya"/>
              <a:sym typeface="Alegreya"/>
            </a:endParaRPr>
          </a:p>
          <a:p>
            <a:pPr indent="0" lvl="0" marL="0" rtl="0" algn="l">
              <a:lnSpc>
                <a:spcPct val="100000"/>
              </a:lnSpc>
              <a:spcBef>
                <a:spcPts val="1200"/>
              </a:spcBef>
              <a:spcAft>
                <a:spcPts val="0"/>
              </a:spcAft>
              <a:buNone/>
            </a:pPr>
            <a:r>
              <a:rPr lang="en" sz="2000">
                <a:latin typeface="Alegreya"/>
                <a:ea typeface="Alegreya"/>
                <a:cs typeface="Alegreya"/>
                <a:sym typeface="Alegreya"/>
              </a:rPr>
              <a:t>It is the entry point for any Java program.</a:t>
            </a:r>
            <a:endParaRPr sz="2000">
              <a:latin typeface="Alegreya"/>
              <a:ea typeface="Alegreya"/>
              <a:cs typeface="Alegreya"/>
              <a:sym typeface="Alegreya"/>
            </a:endParaRPr>
          </a:p>
          <a:p>
            <a:pPr indent="0" lvl="0" marL="0" rtl="0" algn="l">
              <a:lnSpc>
                <a:spcPct val="100000"/>
              </a:lnSpc>
              <a:spcBef>
                <a:spcPts val="1200"/>
              </a:spcBef>
              <a:spcAft>
                <a:spcPts val="0"/>
              </a:spcAft>
              <a:buNone/>
            </a:pPr>
            <a:r>
              <a:rPr b="1" lang="en" sz="2000" u="sng">
                <a:latin typeface="Alegreya"/>
                <a:ea typeface="Alegreya"/>
                <a:cs typeface="Alegreya"/>
                <a:sym typeface="Alegreya"/>
              </a:rPr>
              <a:t>Keywords</a:t>
            </a:r>
            <a:endParaRPr b="1" sz="2000" u="sng">
              <a:latin typeface="Alegreya"/>
              <a:ea typeface="Alegreya"/>
              <a:cs typeface="Alegreya"/>
              <a:sym typeface="Alegreya"/>
            </a:endParaRPr>
          </a:p>
          <a:p>
            <a:pPr indent="0" lvl="0" marL="0" rtl="0" algn="l">
              <a:lnSpc>
                <a:spcPct val="100000"/>
              </a:lnSpc>
              <a:spcBef>
                <a:spcPts val="1200"/>
              </a:spcBef>
              <a:spcAft>
                <a:spcPts val="0"/>
              </a:spcAft>
              <a:buNone/>
            </a:pPr>
            <a:r>
              <a:rPr b="1" lang="en" sz="2000">
                <a:solidFill>
                  <a:schemeClr val="lt2"/>
                </a:solidFill>
                <a:latin typeface="Alegreya"/>
                <a:ea typeface="Alegreya"/>
                <a:cs typeface="Alegreya"/>
                <a:sym typeface="Alegreya"/>
              </a:rPr>
              <a:t>public</a:t>
            </a:r>
            <a:r>
              <a:rPr b="1" lang="en" sz="2000">
                <a:latin typeface="Alegreya"/>
                <a:ea typeface="Alegreya"/>
                <a:cs typeface="Alegreya"/>
                <a:sym typeface="Alegreya"/>
              </a:rPr>
              <a:t> </a:t>
            </a:r>
            <a:r>
              <a:rPr lang="en" sz="2000">
                <a:latin typeface="Alegreya"/>
                <a:ea typeface="Alegreya"/>
                <a:cs typeface="Alegreya"/>
                <a:sym typeface="Alegreya"/>
              </a:rPr>
              <a:t>- makes the method accessible from anywhere</a:t>
            </a:r>
            <a:endParaRPr sz="2000">
              <a:latin typeface="Alegreya"/>
              <a:ea typeface="Alegreya"/>
              <a:cs typeface="Alegreya"/>
              <a:sym typeface="Alegreya"/>
            </a:endParaRPr>
          </a:p>
          <a:p>
            <a:pPr indent="0" lvl="0" marL="0" rtl="0" algn="l">
              <a:lnSpc>
                <a:spcPct val="100000"/>
              </a:lnSpc>
              <a:spcBef>
                <a:spcPts val="1200"/>
              </a:spcBef>
              <a:spcAft>
                <a:spcPts val="0"/>
              </a:spcAft>
              <a:buNone/>
            </a:pPr>
            <a:r>
              <a:rPr b="1" lang="en" sz="2000">
                <a:solidFill>
                  <a:schemeClr val="lt2"/>
                </a:solidFill>
                <a:latin typeface="Alegreya"/>
                <a:ea typeface="Alegreya"/>
                <a:cs typeface="Alegreya"/>
                <a:sym typeface="Alegreya"/>
              </a:rPr>
              <a:t>static</a:t>
            </a:r>
            <a:r>
              <a:rPr b="1" lang="en" sz="2000">
                <a:latin typeface="Alegreya"/>
                <a:ea typeface="Alegreya"/>
                <a:cs typeface="Alegreya"/>
                <a:sym typeface="Alegreya"/>
              </a:rPr>
              <a:t> </a:t>
            </a:r>
            <a:r>
              <a:rPr lang="en" sz="2000">
                <a:latin typeface="Alegreya"/>
                <a:ea typeface="Alegreya"/>
                <a:cs typeface="Alegreya"/>
                <a:sym typeface="Alegreya"/>
              </a:rPr>
              <a:t>- allows the method to be called without creating an instance of the class</a:t>
            </a:r>
            <a:endParaRPr sz="2000">
              <a:latin typeface="Alegreya"/>
              <a:ea typeface="Alegreya"/>
              <a:cs typeface="Alegreya"/>
              <a:sym typeface="Alegreya"/>
            </a:endParaRPr>
          </a:p>
          <a:p>
            <a:pPr indent="0" lvl="0" marL="0" rtl="0" algn="l">
              <a:lnSpc>
                <a:spcPct val="100000"/>
              </a:lnSpc>
              <a:spcBef>
                <a:spcPts val="1200"/>
              </a:spcBef>
              <a:spcAft>
                <a:spcPts val="0"/>
              </a:spcAft>
              <a:buNone/>
            </a:pPr>
            <a:r>
              <a:rPr b="1" lang="en" sz="2000">
                <a:solidFill>
                  <a:schemeClr val="lt2"/>
                </a:solidFill>
                <a:latin typeface="Alegreya"/>
                <a:ea typeface="Alegreya"/>
                <a:cs typeface="Alegreya"/>
                <a:sym typeface="Alegreya"/>
              </a:rPr>
              <a:t>void</a:t>
            </a:r>
            <a:r>
              <a:rPr b="1" lang="en" sz="2000">
                <a:latin typeface="Alegreya"/>
                <a:ea typeface="Alegreya"/>
                <a:cs typeface="Alegreya"/>
                <a:sym typeface="Alegreya"/>
              </a:rPr>
              <a:t> </a:t>
            </a:r>
            <a:r>
              <a:rPr lang="en" sz="2000">
                <a:latin typeface="Alegreya"/>
                <a:ea typeface="Alegreya"/>
                <a:cs typeface="Alegreya"/>
                <a:sym typeface="Alegreya"/>
              </a:rPr>
              <a:t>- indicates that the method doesn’t return any value</a:t>
            </a:r>
            <a:endParaRPr sz="2000">
              <a:latin typeface="Alegreya"/>
              <a:ea typeface="Alegreya"/>
              <a:cs typeface="Alegreya"/>
              <a:sym typeface="Alegreya"/>
            </a:endParaRPr>
          </a:p>
          <a:p>
            <a:pPr indent="0" lvl="0" marL="0" rtl="0" algn="l">
              <a:lnSpc>
                <a:spcPct val="100000"/>
              </a:lnSpc>
              <a:spcBef>
                <a:spcPts val="1200"/>
              </a:spcBef>
              <a:spcAft>
                <a:spcPts val="0"/>
              </a:spcAft>
              <a:buNone/>
            </a:pPr>
            <a:r>
              <a:rPr b="1" lang="en" sz="2000">
                <a:solidFill>
                  <a:schemeClr val="lt2"/>
                </a:solidFill>
                <a:latin typeface="Alegreya"/>
                <a:ea typeface="Alegreya"/>
                <a:cs typeface="Alegreya"/>
                <a:sym typeface="Alegreya"/>
              </a:rPr>
              <a:t>String[] args </a:t>
            </a:r>
            <a:r>
              <a:rPr lang="en" sz="2000">
                <a:latin typeface="Alegreya"/>
                <a:ea typeface="Alegreya"/>
                <a:cs typeface="Alegreya"/>
                <a:sym typeface="Alegreya"/>
              </a:rPr>
              <a:t>- array that stores command-line arguments, allowing users to input data when they run the program</a:t>
            </a:r>
            <a:endParaRPr sz="2000">
              <a:latin typeface="Alegreya"/>
              <a:ea typeface="Alegreya"/>
              <a:cs typeface="Alegreya"/>
              <a:sym typeface="Alegreya"/>
            </a:endParaRPr>
          </a:p>
          <a:p>
            <a:pPr indent="0" lvl="0" marL="0" rtl="0" algn="l">
              <a:lnSpc>
                <a:spcPct val="100000"/>
              </a:lnSpc>
              <a:spcBef>
                <a:spcPts val="1200"/>
              </a:spcBef>
              <a:spcAft>
                <a:spcPts val="1200"/>
              </a:spcAft>
              <a:buNone/>
            </a:pPr>
            <a:r>
              <a:rPr lang="en" sz="2000">
                <a:latin typeface="Alegreya"/>
                <a:ea typeface="Alegreya"/>
                <a:cs typeface="Alegreya"/>
                <a:sym typeface="Alegreya"/>
              </a:rPr>
              <a:t>This setup is essential for Java programs to </a:t>
            </a:r>
            <a:r>
              <a:rPr b="1" lang="en" sz="2000">
                <a:solidFill>
                  <a:schemeClr val="lt2"/>
                </a:solidFill>
                <a:latin typeface="Alegreya"/>
                <a:ea typeface="Alegreya"/>
                <a:cs typeface="Alegreya"/>
                <a:sym typeface="Alegreya"/>
              </a:rPr>
              <a:t>function correctly</a:t>
            </a:r>
            <a:r>
              <a:rPr lang="en" sz="2000">
                <a:latin typeface="Alegreya"/>
                <a:ea typeface="Alegreya"/>
                <a:cs typeface="Alegreya"/>
                <a:sym typeface="Alegreya"/>
              </a:rPr>
              <a:t>.</a:t>
            </a:r>
            <a:endParaRPr sz="2000">
              <a:latin typeface="Alegreya"/>
              <a:ea typeface="Alegreya"/>
              <a:cs typeface="Alegreya"/>
              <a:sym typeface="Alegrey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String Concatenation</a:t>
            </a:r>
            <a:endParaRPr/>
          </a:p>
        </p:txBody>
      </p:sp>
      <p:sp>
        <p:nvSpPr>
          <p:cNvPr id="303" name="Google Shape;303;p37"/>
          <p:cNvSpPr txBox="1"/>
          <p:nvPr>
            <p:ph idx="1" type="body"/>
          </p:nvPr>
        </p:nvSpPr>
        <p:spPr>
          <a:xfrm>
            <a:off x="1297500" y="1022625"/>
            <a:ext cx="7394700" cy="38019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2000">
                <a:latin typeface="Alegreya"/>
                <a:ea typeface="Alegreya"/>
                <a:cs typeface="Alegreya"/>
                <a:sym typeface="Alegreya"/>
              </a:rPr>
              <a:t>Let’s make the word </a:t>
            </a:r>
            <a:r>
              <a:rPr b="1" lang="en" sz="2000">
                <a:latin typeface="Alegreya"/>
                <a:ea typeface="Alegreya"/>
                <a:cs typeface="Alegreya"/>
                <a:sym typeface="Alegreya"/>
              </a:rPr>
              <a:t>Snowball</a:t>
            </a:r>
            <a:r>
              <a:rPr lang="en" sz="2000">
                <a:latin typeface="Alegreya"/>
                <a:ea typeface="Alegreya"/>
                <a:cs typeface="Alegreya"/>
                <a:sym typeface="Alegreya"/>
              </a:rPr>
              <a:t>. Write this string variable inside our main method in </a:t>
            </a:r>
            <a:r>
              <a:rPr b="1" lang="en" sz="2000">
                <a:latin typeface="Alegreya"/>
                <a:ea typeface="Alegreya"/>
                <a:cs typeface="Alegreya"/>
                <a:sym typeface="Alegreya"/>
              </a:rPr>
              <a:t>BlueJ</a:t>
            </a:r>
            <a:r>
              <a:rPr lang="en" sz="2000">
                <a:latin typeface="Alegreya"/>
                <a:ea typeface="Alegreya"/>
                <a:cs typeface="Alegreya"/>
                <a:sym typeface="Alegreya"/>
              </a:rPr>
              <a:t>.</a:t>
            </a:r>
            <a:endParaRPr sz="2000">
              <a:latin typeface="Alegreya"/>
              <a:ea typeface="Alegreya"/>
              <a:cs typeface="Alegreya"/>
              <a:sym typeface="Alegreya"/>
            </a:endParaRPr>
          </a:p>
          <a:p>
            <a:pPr indent="0" lvl="0" marL="0" rtl="0" algn="l">
              <a:lnSpc>
                <a:spcPct val="100000"/>
              </a:lnSpc>
              <a:spcBef>
                <a:spcPts val="1200"/>
              </a:spcBef>
              <a:spcAft>
                <a:spcPts val="0"/>
              </a:spcAft>
              <a:buNone/>
            </a:pPr>
            <a:r>
              <a:t/>
            </a:r>
            <a:endParaRPr sz="2000">
              <a:latin typeface="Alegreya"/>
              <a:ea typeface="Alegreya"/>
              <a:cs typeface="Alegreya"/>
              <a:sym typeface="Alegreya"/>
            </a:endParaRPr>
          </a:p>
          <a:p>
            <a:pPr indent="0" lvl="0" marL="0" rtl="0" algn="l">
              <a:lnSpc>
                <a:spcPct val="100000"/>
              </a:lnSpc>
              <a:spcBef>
                <a:spcPts val="1200"/>
              </a:spcBef>
              <a:spcAft>
                <a:spcPts val="0"/>
              </a:spcAft>
              <a:buNone/>
            </a:pPr>
            <a:r>
              <a:rPr lang="en" sz="2000">
                <a:latin typeface="Alegreya"/>
                <a:ea typeface="Alegreya"/>
                <a:cs typeface="Alegreya"/>
                <a:sym typeface="Alegreya"/>
              </a:rPr>
              <a:t>On the next line, write this line of code to print out </a:t>
            </a:r>
            <a:r>
              <a:rPr b="1" lang="en" sz="2000">
                <a:latin typeface="Alegreya"/>
                <a:ea typeface="Alegreya"/>
                <a:cs typeface="Alegreya"/>
                <a:sym typeface="Alegreya"/>
              </a:rPr>
              <a:t>Snowb</a:t>
            </a:r>
            <a:endParaRPr b="1" sz="2000">
              <a:latin typeface="Alegreya"/>
              <a:ea typeface="Alegreya"/>
              <a:cs typeface="Alegreya"/>
              <a:sym typeface="Alegreya"/>
            </a:endParaRPr>
          </a:p>
          <a:p>
            <a:pPr indent="0" lvl="0" marL="0" rtl="0" algn="l">
              <a:lnSpc>
                <a:spcPct val="100000"/>
              </a:lnSpc>
              <a:spcBef>
                <a:spcPts val="1200"/>
              </a:spcBef>
              <a:spcAft>
                <a:spcPts val="0"/>
              </a:spcAft>
              <a:buNone/>
            </a:pPr>
            <a:r>
              <a:rPr b="1" lang="en" sz="2000">
                <a:latin typeface="Alegreya"/>
                <a:ea typeface="Alegreya"/>
                <a:cs typeface="Alegreya"/>
                <a:sym typeface="Alegreya"/>
              </a:rPr>
              <a:t>all</a:t>
            </a:r>
            <a:r>
              <a:rPr lang="en" sz="2000">
                <a:latin typeface="Alegreya"/>
                <a:ea typeface="Alegreya"/>
                <a:cs typeface="Alegreya"/>
                <a:sym typeface="Alegreya"/>
              </a:rPr>
              <a:t> to our output window.</a:t>
            </a:r>
            <a:endParaRPr sz="2000">
              <a:latin typeface="Alegreya"/>
              <a:ea typeface="Alegreya"/>
              <a:cs typeface="Alegreya"/>
              <a:sym typeface="Alegreya"/>
            </a:endParaRPr>
          </a:p>
          <a:p>
            <a:pPr indent="0" lvl="0" marL="0" rtl="0" algn="l">
              <a:lnSpc>
                <a:spcPct val="100000"/>
              </a:lnSpc>
              <a:spcBef>
                <a:spcPts val="1200"/>
              </a:spcBef>
              <a:spcAft>
                <a:spcPts val="0"/>
              </a:spcAft>
              <a:buNone/>
            </a:pPr>
            <a:r>
              <a:t/>
            </a:r>
            <a:endParaRPr sz="2000">
              <a:latin typeface="Alegreya"/>
              <a:ea typeface="Alegreya"/>
              <a:cs typeface="Alegreya"/>
              <a:sym typeface="Alegreya"/>
            </a:endParaRPr>
          </a:p>
          <a:p>
            <a:pPr indent="0" lvl="0" marL="0" rtl="0" algn="l">
              <a:lnSpc>
                <a:spcPct val="100000"/>
              </a:lnSpc>
              <a:spcBef>
                <a:spcPts val="1200"/>
              </a:spcBef>
              <a:spcAft>
                <a:spcPts val="0"/>
              </a:spcAft>
              <a:buNone/>
            </a:pPr>
            <a:r>
              <a:t/>
            </a:r>
            <a:endParaRPr sz="2000">
              <a:latin typeface="Alegreya"/>
              <a:ea typeface="Alegreya"/>
              <a:cs typeface="Alegreya"/>
              <a:sym typeface="Alegreya"/>
            </a:endParaRPr>
          </a:p>
          <a:p>
            <a:pPr indent="0" lvl="0" marL="0" rtl="0" algn="l">
              <a:lnSpc>
                <a:spcPct val="100000"/>
              </a:lnSpc>
              <a:spcBef>
                <a:spcPts val="1200"/>
              </a:spcBef>
              <a:spcAft>
                <a:spcPts val="1200"/>
              </a:spcAft>
              <a:buNone/>
            </a:pPr>
            <a:r>
              <a:t/>
            </a:r>
            <a:endParaRPr sz="2000">
              <a:latin typeface="Alegreya"/>
              <a:ea typeface="Alegreya"/>
              <a:cs typeface="Alegreya"/>
              <a:sym typeface="Alegreya"/>
            </a:endParaRPr>
          </a:p>
        </p:txBody>
      </p:sp>
      <p:pic>
        <p:nvPicPr>
          <p:cNvPr id="304" name="Google Shape;304;p37"/>
          <p:cNvPicPr preferRelativeResize="0"/>
          <p:nvPr/>
        </p:nvPicPr>
        <p:blipFill>
          <a:blip r:embed="rId3">
            <a:alphaModFix/>
          </a:blip>
          <a:stretch>
            <a:fillRect/>
          </a:stretch>
        </p:blipFill>
        <p:spPr>
          <a:xfrm>
            <a:off x="1564350" y="1814950"/>
            <a:ext cx="6861000" cy="428806"/>
          </a:xfrm>
          <a:prstGeom prst="rect">
            <a:avLst/>
          </a:prstGeom>
          <a:noFill/>
          <a:ln>
            <a:noFill/>
          </a:ln>
        </p:spPr>
      </p:pic>
      <p:pic>
        <p:nvPicPr>
          <p:cNvPr id="305" name="Google Shape;305;p37"/>
          <p:cNvPicPr preferRelativeResize="0"/>
          <p:nvPr/>
        </p:nvPicPr>
        <p:blipFill>
          <a:blip r:embed="rId4">
            <a:alphaModFix/>
          </a:blip>
          <a:stretch>
            <a:fillRect/>
          </a:stretch>
        </p:blipFill>
        <p:spPr>
          <a:xfrm>
            <a:off x="5572175" y="3796900"/>
            <a:ext cx="2853175" cy="1027625"/>
          </a:xfrm>
          <a:prstGeom prst="rect">
            <a:avLst/>
          </a:prstGeom>
          <a:noFill/>
          <a:ln>
            <a:noFill/>
          </a:ln>
        </p:spPr>
      </p:pic>
      <p:pic>
        <p:nvPicPr>
          <p:cNvPr id="306" name="Google Shape;306;p37"/>
          <p:cNvPicPr preferRelativeResize="0"/>
          <p:nvPr/>
        </p:nvPicPr>
        <p:blipFill>
          <a:blip r:embed="rId5">
            <a:alphaModFix/>
          </a:blip>
          <a:stretch>
            <a:fillRect/>
          </a:stretch>
        </p:blipFill>
        <p:spPr>
          <a:xfrm>
            <a:off x="1652375" y="3061850"/>
            <a:ext cx="6684950" cy="489600"/>
          </a:xfrm>
          <a:prstGeom prst="rect">
            <a:avLst/>
          </a:prstGeom>
          <a:noFill/>
          <a:ln>
            <a:noFill/>
          </a:ln>
        </p:spPr>
      </p:pic>
      <p:sp>
        <p:nvSpPr>
          <p:cNvPr id="307" name="Google Shape;307;p37"/>
          <p:cNvSpPr txBox="1"/>
          <p:nvPr/>
        </p:nvSpPr>
        <p:spPr>
          <a:xfrm>
            <a:off x="1297500" y="3551450"/>
            <a:ext cx="3395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lang="en" sz="2000">
                <a:solidFill>
                  <a:schemeClr val="lt1"/>
                </a:solidFill>
                <a:latin typeface="Alegreya"/>
                <a:ea typeface="Alegreya"/>
                <a:cs typeface="Alegreya"/>
                <a:sym typeface="Alegreya"/>
              </a:rPr>
              <a:t>Click on Compile (and debug if needed) &gt; right click</a:t>
            </a:r>
            <a:endParaRPr/>
          </a:p>
        </p:txBody>
      </p:sp>
      <p:pic>
        <p:nvPicPr>
          <p:cNvPr id="308" name="Google Shape;308;p37"/>
          <p:cNvPicPr preferRelativeResize="0"/>
          <p:nvPr/>
        </p:nvPicPr>
        <p:blipFill>
          <a:blip r:embed="rId6">
            <a:alphaModFix/>
          </a:blip>
          <a:stretch>
            <a:fillRect/>
          </a:stretch>
        </p:blipFill>
        <p:spPr>
          <a:xfrm>
            <a:off x="3552500" y="3986275"/>
            <a:ext cx="696817" cy="428800"/>
          </a:xfrm>
          <a:prstGeom prst="rect">
            <a:avLst/>
          </a:prstGeom>
          <a:noFill/>
          <a:ln>
            <a:noFill/>
          </a:ln>
        </p:spPr>
      </p:pic>
      <p:sp>
        <p:nvSpPr>
          <p:cNvPr id="309" name="Google Shape;309;p37"/>
          <p:cNvSpPr txBox="1"/>
          <p:nvPr/>
        </p:nvSpPr>
        <p:spPr>
          <a:xfrm>
            <a:off x="1297500" y="4343100"/>
            <a:ext cx="3918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lang="en" sz="2000">
                <a:solidFill>
                  <a:schemeClr val="lt1"/>
                </a:solidFill>
                <a:latin typeface="Alegreya"/>
                <a:ea typeface="Alegreya"/>
                <a:cs typeface="Alegreya"/>
                <a:sym typeface="Alegreya"/>
              </a:rPr>
              <a:t>&gt;  click on “void main(String[] args)” and click OK to see your result -&gt;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Concatenation with a Variable</a:t>
            </a:r>
            <a:endParaRPr/>
          </a:p>
        </p:txBody>
      </p:sp>
      <p:sp>
        <p:nvSpPr>
          <p:cNvPr id="315" name="Google Shape;315;p38"/>
          <p:cNvSpPr txBox="1"/>
          <p:nvPr>
            <p:ph idx="1" type="body"/>
          </p:nvPr>
        </p:nvSpPr>
        <p:spPr>
          <a:xfrm>
            <a:off x="1297500" y="1022625"/>
            <a:ext cx="7394700" cy="38019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2000">
                <a:latin typeface="Alegreya"/>
                <a:ea typeface="Alegreya"/>
                <a:cs typeface="Alegreya"/>
                <a:sym typeface="Alegreya"/>
              </a:rPr>
              <a:t>Let’s concatenate</a:t>
            </a:r>
            <a:r>
              <a:rPr b="1" lang="en" sz="2000">
                <a:latin typeface="Alegreya"/>
                <a:ea typeface="Alegreya"/>
                <a:cs typeface="Alegreya"/>
                <a:sym typeface="Alegreya"/>
              </a:rPr>
              <a:t> (connect) </a:t>
            </a:r>
            <a:r>
              <a:rPr lang="en" sz="2000">
                <a:latin typeface="Alegreya"/>
                <a:ea typeface="Alegreya"/>
                <a:cs typeface="Alegreya"/>
                <a:sym typeface="Alegreya"/>
              </a:rPr>
              <a:t>the strings we used to make the word </a:t>
            </a:r>
            <a:r>
              <a:rPr b="1" lang="en" sz="2000">
                <a:latin typeface="Alegreya"/>
                <a:ea typeface="Alegreya"/>
                <a:cs typeface="Alegreya"/>
                <a:sym typeface="Alegreya"/>
              </a:rPr>
              <a:t>“Snowball” </a:t>
            </a:r>
            <a:r>
              <a:rPr lang="en" sz="2000">
                <a:latin typeface="Alegreya"/>
                <a:ea typeface="Alegreya"/>
                <a:cs typeface="Alegreya"/>
                <a:sym typeface="Alegreya"/>
              </a:rPr>
              <a:t>with a variable to create the word </a:t>
            </a:r>
            <a:r>
              <a:rPr b="1" lang="en" sz="2000">
                <a:latin typeface="Alegreya"/>
                <a:ea typeface="Alegreya"/>
                <a:cs typeface="Alegreya"/>
                <a:sym typeface="Alegreya"/>
              </a:rPr>
              <a:t>“Snow8ball”</a:t>
            </a:r>
            <a:r>
              <a:rPr lang="en" sz="2000">
                <a:latin typeface="Alegreya"/>
                <a:ea typeface="Alegreya"/>
                <a:cs typeface="Alegreya"/>
                <a:sym typeface="Alegreya"/>
              </a:rPr>
              <a:t>.</a:t>
            </a:r>
            <a:endParaRPr sz="2000">
              <a:latin typeface="Alegreya"/>
              <a:ea typeface="Alegreya"/>
              <a:cs typeface="Alegreya"/>
              <a:sym typeface="Alegreya"/>
            </a:endParaRPr>
          </a:p>
          <a:p>
            <a:pPr indent="0" lvl="0" marL="0" rtl="0" algn="l">
              <a:lnSpc>
                <a:spcPct val="100000"/>
              </a:lnSpc>
              <a:spcBef>
                <a:spcPts val="1200"/>
              </a:spcBef>
              <a:spcAft>
                <a:spcPts val="0"/>
              </a:spcAft>
              <a:buNone/>
            </a:pPr>
            <a:r>
              <a:rPr lang="en" sz="2000">
                <a:latin typeface="Alegreya"/>
                <a:ea typeface="Alegreya"/>
                <a:cs typeface="Alegreya"/>
                <a:sym typeface="Alegreya"/>
              </a:rPr>
              <a:t>Write this line of code on the line above the string variable </a:t>
            </a:r>
            <a:r>
              <a:rPr b="1" lang="en" sz="2000">
                <a:latin typeface="Alegreya"/>
                <a:ea typeface="Alegreya"/>
                <a:cs typeface="Alegreya"/>
                <a:sym typeface="Alegreya"/>
              </a:rPr>
              <a:t>8</a:t>
            </a:r>
            <a:r>
              <a:rPr lang="en" sz="2000">
                <a:latin typeface="Alegreya"/>
                <a:ea typeface="Alegreya"/>
                <a:cs typeface="Alegreya"/>
                <a:sym typeface="Alegreya"/>
              </a:rPr>
              <a:t>.</a:t>
            </a:r>
            <a:endParaRPr sz="2000">
              <a:latin typeface="Alegreya"/>
              <a:ea typeface="Alegreya"/>
              <a:cs typeface="Alegreya"/>
              <a:sym typeface="Alegreya"/>
            </a:endParaRPr>
          </a:p>
          <a:p>
            <a:pPr indent="0" lvl="0" marL="0" rtl="0" algn="l">
              <a:lnSpc>
                <a:spcPct val="100000"/>
              </a:lnSpc>
              <a:spcBef>
                <a:spcPts val="1200"/>
              </a:spcBef>
              <a:spcAft>
                <a:spcPts val="0"/>
              </a:spcAft>
              <a:buNone/>
            </a:pPr>
            <a:r>
              <a:t/>
            </a:r>
            <a:endParaRPr sz="2000">
              <a:latin typeface="Alegreya"/>
              <a:ea typeface="Alegreya"/>
              <a:cs typeface="Alegreya"/>
              <a:sym typeface="Alegreya"/>
            </a:endParaRPr>
          </a:p>
          <a:p>
            <a:pPr indent="0" lvl="0" marL="0" rtl="0" algn="l">
              <a:lnSpc>
                <a:spcPct val="100000"/>
              </a:lnSpc>
              <a:spcBef>
                <a:spcPts val="1200"/>
              </a:spcBef>
              <a:spcAft>
                <a:spcPts val="0"/>
              </a:spcAft>
              <a:buNone/>
            </a:pPr>
            <a:r>
              <a:rPr lang="en" sz="2000">
                <a:latin typeface="Alegreya"/>
                <a:ea typeface="Alegreya"/>
                <a:cs typeface="Alegreya"/>
                <a:sym typeface="Alegreya"/>
              </a:rPr>
              <a:t>Then, plug in variable </a:t>
            </a:r>
            <a:r>
              <a:rPr b="1" lang="en" sz="2000">
                <a:latin typeface="Alegreya"/>
                <a:ea typeface="Alegreya"/>
                <a:cs typeface="Alegreya"/>
                <a:sym typeface="Alegreya"/>
              </a:rPr>
              <a:t>num </a:t>
            </a:r>
            <a:r>
              <a:rPr lang="en" sz="2000">
                <a:latin typeface="Alegreya"/>
                <a:ea typeface="Alegreya"/>
                <a:cs typeface="Alegreya"/>
                <a:sym typeface="Alegreya"/>
              </a:rPr>
              <a:t>in your string variable </a:t>
            </a:r>
            <a:r>
              <a:rPr b="1" lang="en" sz="2000">
                <a:latin typeface="Alegreya"/>
                <a:ea typeface="Alegreya"/>
                <a:cs typeface="Alegreya"/>
                <a:sym typeface="Alegreya"/>
              </a:rPr>
              <a:t>word </a:t>
            </a:r>
            <a:r>
              <a:rPr lang="en" sz="2000">
                <a:latin typeface="Alegreya"/>
                <a:ea typeface="Alegreya"/>
                <a:cs typeface="Alegreya"/>
                <a:sym typeface="Alegreya"/>
              </a:rPr>
              <a:t>like this:</a:t>
            </a:r>
            <a:endParaRPr sz="2000">
              <a:latin typeface="Alegreya"/>
              <a:ea typeface="Alegreya"/>
              <a:cs typeface="Alegreya"/>
              <a:sym typeface="Alegreya"/>
            </a:endParaRPr>
          </a:p>
          <a:p>
            <a:pPr indent="0" lvl="0" marL="0" rtl="0" algn="l">
              <a:lnSpc>
                <a:spcPct val="100000"/>
              </a:lnSpc>
              <a:spcBef>
                <a:spcPts val="1200"/>
              </a:spcBef>
              <a:spcAft>
                <a:spcPts val="0"/>
              </a:spcAft>
              <a:buNone/>
            </a:pPr>
            <a:r>
              <a:t/>
            </a:r>
            <a:endParaRPr sz="2000">
              <a:latin typeface="Alegreya"/>
              <a:ea typeface="Alegreya"/>
              <a:cs typeface="Alegreya"/>
              <a:sym typeface="Alegreya"/>
            </a:endParaRPr>
          </a:p>
          <a:p>
            <a:pPr indent="0" lvl="0" marL="0" rtl="0" algn="l">
              <a:lnSpc>
                <a:spcPct val="100000"/>
              </a:lnSpc>
              <a:spcBef>
                <a:spcPts val="1200"/>
              </a:spcBef>
              <a:spcAft>
                <a:spcPts val="1200"/>
              </a:spcAft>
              <a:buNone/>
            </a:pPr>
            <a:r>
              <a:t/>
            </a:r>
            <a:endParaRPr sz="2000">
              <a:latin typeface="Alegreya"/>
              <a:ea typeface="Alegreya"/>
              <a:cs typeface="Alegreya"/>
              <a:sym typeface="Alegreya"/>
            </a:endParaRPr>
          </a:p>
        </p:txBody>
      </p:sp>
      <p:pic>
        <p:nvPicPr>
          <p:cNvPr id="316" name="Google Shape;316;p38"/>
          <p:cNvPicPr preferRelativeResize="0"/>
          <p:nvPr/>
        </p:nvPicPr>
        <p:blipFill>
          <a:blip r:embed="rId3">
            <a:alphaModFix/>
          </a:blip>
          <a:stretch>
            <a:fillRect/>
          </a:stretch>
        </p:blipFill>
        <p:spPr>
          <a:xfrm>
            <a:off x="3245475" y="2323926"/>
            <a:ext cx="2653065" cy="405763"/>
          </a:xfrm>
          <a:prstGeom prst="rect">
            <a:avLst/>
          </a:prstGeom>
          <a:noFill/>
          <a:ln>
            <a:noFill/>
          </a:ln>
        </p:spPr>
      </p:pic>
      <p:pic>
        <p:nvPicPr>
          <p:cNvPr id="317" name="Google Shape;317;p38"/>
          <p:cNvPicPr preferRelativeResize="0"/>
          <p:nvPr/>
        </p:nvPicPr>
        <p:blipFill>
          <a:blip r:embed="rId4">
            <a:alphaModFix/>
          </a:blip>
          <a:stretch>
            <a:fillRect/>
          </a:stretch>
        </p:blipFill>
        <p:spPr>
          <a:xfrm>
            <a:off x="806025" y="3209325"/>
            <a:ext cx="8021875" cy="405775"/>
          </a:xfrm>
          <a:prstGeom prst="rect">
            <a:avLst/>
          </a:prstGeom>
          <a:noFill/>
          <a:ln>
            <a:noFill/>
          </a:ln>
        </p:spPr>
      </p:pic>
      <p:sp>
        <p:nvSpPr>
          <p:cNvPr id="318" name="Google Shape;318;p38"/>
          <p:cNvSpPr txBox="1"/>
          <p:nvPr/>
        </p:nvSpPr>
        <p:spPr>
          <a:xfrm>
            <a:off x="1297500" y="3551450"/>
            <a:ext cx="3395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lang="en" sz="2000">
                <a:solidFill>
                  <a:schemeClr val="lt1"/>
                </a:solidFill>
                <a:latin typeface="Alegreya"/>
                <a:ea typeface="Alegreya"/>
                <a:cs typeface="Alegreya"/>
                <a:sym typeface="Alegreya"/>
              </a:rPr>
              <a:t>Click on Compile (and debug if needed) &gt; right click</a:t>
            </a:r>
            <a:endParaRPr/>
          </a:p>
        </p:txBody>
      </p:sp>
      <p:pic>
        <p:nvPicPr>
          <p:cNvPr id="319" name="Google Shape;319;p38"/>
          <p:cNvPicPr preferRelativeResize="0"/>
          <p:nvPr/>
        </p:nvPicPr>
        <p:blipFill>
          <a:blip r:embed="rId5">
            <a:alphaModFix/>
          </a:blip>
          <a:stretch>
            <a:fillRect/>
          </a:stretch>
        </p:blipFill>
        <p:spPr>
          <a:xfrm>
            <a:off x="3552500" y="3986275"/>
            <a:ext cx="696817" cy="428800"/>
          </a:xfrm>
          <a:prstGeom prst="rect">
            <a:avLst/>
          </a:prstGeom>
          <a:noFill/>
          <a:ln>
            <a:noFill/>
          </a:ln>
        </p:spPr>
      </p:pic>
      <p:sp>
        <p:nvSpPr>
          <p:cNvPr id="320" name="Google Shape;320;p38"/>
          <p:cNvSpPr txBox="1"/>
          <p:nvPr/>
        </p:nvSpPr>
        <p:spPr>
          <a:xfrm>
            <a:off x="1297500" y="4343100"/>
            <a:ext cx="3918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lang="en" sz="2000">
                <a:solidFill>
                  <a:schemeClr val="lt1"/>
                </a:solidFill>
                <a:latin typeface="Alegreya"/>
                <a:ea typeface="Alegreya"/>
                <a:cs typeface="Alegreya"/>
                <a:sym typeface="Alegreya"/>
              </a:rPr>
              <a:t>&gt;  click on “void main(String[] args)” and click OK to see your result -&gt;</a:t>
            </a:r>
            <a:endParaRPr/>
          </a:p>
        </p:txBody>
      </p:sp>
      <p:pic>
        <p:nvPicPr>
          <p:cNvPr id="321" name="Google Shape;321;p38"/>
          <p:cNvPicPr preferRelativeResize="0"/>
          <p:nvPr/>
        </p:nvPicPr>
        <p:blipFill>
          <a:blip r:embed="rId6">
            <a:alphaModFix/>
          </a:blip>
          <a:stretch>
            <a:fillRect/>
          </a:stretch>
        </p:blipFill>
        <p:spPr>
          <a:xfrm>
            <a:off x="5483675" y="3880676"/>
            <a:ext cx="2852725" cy="10196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Writing the Letter</a:t>
            </a:r>
            <a:endParaRPr/>
          </a:p>
        </p:txBody>
      </p:sp>
      <p:sp>
        <p:nvSpPr>
          <p:cNvPr id="327" name="Google Shape;327;p39"/>
          <p:cNvSpPr txBox="1"/>
          <p:nvPr>
            <p:ph idx="1" type="body"/>
          </p:nvPr>
        </p:nvSpPr>
        <p:spPr>
          <a:xfrm>
            <a:off x="1297500" y="1022625"/>
            <a:ext cx="7698900" cy="38019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sz="2000">
                <a:latin typeface="Alegreya"/>
                <a:ea typeface="Alegreya"/>
                <a:cs typeface="Alegreya"/>
                <a:sym typeface="Alegreya"/>
              </a:rPr>
              <a:t>Now that we know how to concatenate strings and variables, we can write our letter!</a:t>
            </a:r>
            <a:endParaRPr sz="2000">
              <a:latin typeface="Alegreya"/>
              <a:ea typeface="Alegreya"/>
              <a:cs typeface="Alegreya"/>
              <a:sym typeface="Alegreya"/>
            </a:endParaRPr>
          </a:p>
          <a:p>
            <a:pPr indent="0" lvl="0" marL="0" rtl="0" algn="l">
              <a:spcBef>
                <a:spcPts val="1200"/>
              </a:spcBef>
              <a:spcAft>
                <a:spcPts val="0"/>
              </a:spcAft>
              <a:buNone/>
            </a:pPr>
            <a:r>
              <a:rPr b="1" lang="en" sz="2000" u="sng">
                <a:latin typeface="Alegreya"/>
                <a:ea typeface="Alegreya"/>
                <a:cs typeface="Alegreya"/>
                <a:sym typeface="Alegreya"/>
              </a:rPr>
              <a:t>Tasks</a:t>
            </a:r>
            <a:endParaRPr b="1" sz="2000" u="sng">
              <a:latin typeface="Alegreya"/>
              <a:ea typeface="Alegreya"/>
              <a:cs typeface="Alegreya"/>
              <a:sym typeface="Alegreya"/>
            </a:endParaRPr>
          </a:p>
          <a:p>
            <a:pPr indent="-346075" lvl="0" marL="457200" rtl="0" algn="l">
              <a:spcBef>
                <a:spcPts val="1200"/>
              </a:spcBef>
              <a:spcAft>
                <a:spcPts val="0"/>
              </a:spcAft>
              <a:buSzPct val="100000"/>
              <a:buFont typeface="Alegreya"/>
              <a:buChar char="❏"/>
            </a:pPr>
            <a:r>
              <a:rPr lang="en" sz="2000">
                <a:latin typeface="Alegreya"/>
                <a:ea typeface="Alegreya"/>
                <a:cs typeface="Alegreya"/>
                <a:sym typeface="Alegreya"/>
              </a:rPr>
              <a:t>Your letter should include a greeting</a:t>
            </a:r>
            <a:r>
              <a:rPr b="1" lang="en" sz="2000">
                <a:latin typeface="Alegreya"/>
                <a:ea typeface="Alegreya"/>
                <a:cs typeface="Alegreya"/>
                <a:sym typeface="Alegreya"/>
              </a:rPr>
              <a:t> (Hello, Jane) </a:t>
            </a:r>
            <a:r>
              <a:rPr lang="en" sz="2000">
                <a:latin typeface="Alegreya"/>
                <a:ea typeface="Alegreya"/>
                <a:cs typeface="Alegreya"/>
                <a:sym typeface="Alegreya"/>
              </a:rPr>
              <a:t>and a closing </a:t>
            </a:r>
            <a:r>
              <a:rPr b="1" lang="en" sz="2000">
                <a:latin typeface="Alegreya"/>
                <a:ea typeface="Alegreya"/>
                <a:cs typeface="Alegreya"/>
                <a:sym typeface="Alegreya"/>
              </a:rPr>
              <a:t>(From, John).</a:t>
            </a:r>
            <a:endParaRPr b="1" sz="2000">
              <a:latin typeface="Alegreya"/>
              <a:ea typeface="Alegreya"/>
              <a:cs typeface="Alegreya"/>
              <a:sym typeface="Alegreya"/>
            </a:endParaRPr>
          </a:p>
          <a:p>
            <a:pPr indent="-346075" lvl="0" marL="457200" rtl="0" algn="l">
              <a:spcBef>
                <a:spcPts val="0"/>
              </a:spcBef>
              <a:spcAft>
                <a:spcPts val="0"/>
              </a:spcAft>
              <a:buSzPct val="100000"/>
              <a:buFont typeface="Alegreya"/>
              <a:buChar char="❏"/>
            </a:pPr>
            <a:r>
              <a:rPr lang="en" sz="2000">
                <a:latin typeface="Alegreya"/>
                <a:ea typeface="Alegreya"/>
                <a:cs typeface="Alegreya"/>
                <a:sym typeface="Alegreya"/>
              </a:rPr>
              <a:t>It should talk about an </a:t>
            </a:r>
            <a:r>
              <a:rPr b="1" lang="en" sz="2000">
                <a:latin typeface="Alegreya"/>
                <a:ea typeface="Alegreya"/>
                <a:cs typeface="Alegreya"/>
                <a:sym typeface="Alegreya"/>
              </a:rPr>
              <a:t>event</a:t>
            </a:r>
            <a:r>
              <a:rPr lang="en" sz="2000">
                <a:latin typeface="Alegreya"/>
                <a:ea typeface="Alegreya"/>
                <a:cs typeface="Alegreya"/>
                <a:sym typeface="Alegreya"/>
              </a:rPr>
              <a:t>, include a </a:t>
            </a:r>
            <a:r>
              <a:rPr b="1" lang="en" sz="2000">
                <a:latin typeface="Alegreya"/>
                <a:ea typeface="Alegreya"/>
                <a:cs typeface="Alegreya"/>
                <a:sym typeface="Alegreya"/>
              </a:rPr>
              <a:t>number</a:t>
            </a:r>
            <a:r>
              <a:rPr lang="en" sz="2000">
                <a:latin typeface="Alegreya"/>
                <a:ea typeface="Alegreya"/>
                <a:cs typeface="Alegreya"/>
                <a:sym typeface="Alegreya"/>
              </a:rPr>
              <a:t>, and </a:t>
            </a:r>
            <a:r>
              <a:rPr b="1" lang="en" sz="2000">
                <a:latin typeface="Alegreya"/>
                <a:ea typeface="Alegreya"/>
                <a:cs typeface="Alegreya"/>
                <a:sym typeface="Alegreya"/>
              </a:rPr>
              <a:t>another person’s name</a:t>
            </a:r>
            <a:r>
              <a:rPr lang="en" sz="2000">
                <a:latin typeface="Alegreya"/>
                <a:ea typeface="Alegreya"/>
                <a:cs typeface="Alegreya"/>
                <a:sym typeface="Alegreya"/>
              </a:rPr>
              <a:t>.</a:t>
            </a:r>
            <a:endParaRPr sz="2000">
              <a:latin typeface="Alegreya"/>
              <a:ea typeface="Alegreya"/>
              <a:cs typeface="Alegreya"/>
              <a:sym typeface="Alegreya"/>
            </a:endParaRPr>
          </a:p>
          <a:p>
            <a:pPr indent="-346075" lvl="0" marL="457200" rtl="0" algn="l">
              <a:spcBef>
                <a:spcPts val="0"/>
              </a:spcBef>
              <a:spcAft>
                <a:spcPts val="0"/>
              </a:spcAft>
              <a:buSzPct val="100000"/>
              <a:buFont typeface="Alegreya"/>
              <a:buChar char="❏"/>
            </a:pPr>
            <a:r>
              <a:rPr lang="en" sz="2000">
                <a:latin typeface="Alegreya"/>
                <a:ea typeface="Alegreya"/>
                <a:cs typeface="Alegreya"/>
                <a:sym typeface="Alegreya"/>
              </a:rPr>
              <a:t>You need </a:t>
            </a:r>
            <a:r>
              <a:rPr b="1" lang="en" sz="2000">
                <a:latin typeface="Alegreya"/>
                <a:ea typeface="Alegreya"/>
                <a:cs typeface="Alegreya"/>
                <a:sym typeface="Alegreya"/>
              </a:rPr>
              <a:t>four different variables</a:t>
            </a:r>
            <a:r>
              <a:rPr lang="en" sz="2000">
                <a:latin typeface="Alegreya"/>
                <a:ea typeface="Alegreya"/>
                <a:cs typeface="Alegreya"/>
                <a:sym typeface="Alegreya"/>
              </a:rPr>
              <a:t>, one variable that includes all of the other three variables.</a:t>
            </a:r>
            <a:endParaRPr sz="2000">
              <a:latin typeface="Alegreya"/>
              <a:ea typeface="Alegreya"/>
              <a:cs typeface="Alegreya"/>
              <a:sym typeface="Alegreya"/>
            </a:endParaRPr>
          </a:p>
          <a:p>
            <a:pPr indent="-346075" lvl="0" marL="457200" rtl="0" algn="l">
              <a:spcBef>
                <a:spcPts val="0"/>
              </a:spcBef>
              <a:spcAft>
                <a:spcPts val="0"/>
              </a:spcAft>
              <a:buSzPct val="100000"/>
              <a:buFont typeface="Alegreya"/>
              <a:buChar char="❏"/>
            </a:pPr>
            <a:r>
              <a:rPr lang="en" sz="2000">
                <a:latin typeface="Alegreya"/>
                <a:ea typeface="Alegreya"/>
                <a:cs typeface="Alegreya"/>
                <a:sym typeface="Alegreya"/>
              </a:rPr>
              <a:t>Use string and variable concatenation.</a:t>
            </a:r>
            <a:endParaRPr sz="2000">
              <a:latin typeface="Alegreya"/>
              <a:ea typeface="Alegreya"/>
              <a:cs typeface="Alegreya"/>
              <a:sym typeface="Alegreya"/>
            </a:endParaRPr>
          </a:p>
          <a:p>
            <a:pPr indent="-346075" lvl="0" marL="457200" rtl="0" algn="l">
              <a:spcBef>
                <a:spcPts val="0"/>
              </a:spcBef>
              <a:spcAft>
                <a:spcPts val="0"/>
              </a:spcAft>
              <a:buSzPct val="100000"/>
              <a:buFont typeface="Alegreya"/>
              <a:buChar char="❏"/>
            </a:pPr>
            <a:r>
              <a:rPr lang="en" sz="2000">
                <a:latin typeface="Alegreya"/>
                <a:ea typeface="Alegreya"/>
                <a:cs typeface="Alegreya"/>
                <a:sym typeface="Alegreya"/>
              </a:rPr>
              <a:t>Print out your letter to the terminal window using </a:t>
            </a:r>
            <a:r>
              <a:rPr b="1" lang="en" sz="2000">
                <a:latin typeface="Alegreya"/>
                <a:ea typeface="Alegreya"/>
                <a:cs typeface="Alegreya"/>
                <a:sym typeface="Alegreya"/>
              </a:rPr>
              <a:t>System.out.println().</a:t>
            </a:r>
            <a:endParaRPr b="1" sz="2000">
              <a:latin typeface="Alegreya"/>
              <a:ea typeface="Alegreya"/>
              <a:cs typeface="Alegreya"/>
              <a:sym typeface="Alegrey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2 Project Solution</a:t>
            </a:r>
            <a:endParaRPr/>
          </a:p>
        </p:txBody>
      </p:sp>
      <p:sp>
        <p:nvSpPr>
          <p:cNvPr id="333" name="Google Shape;333;p40"/>
          <p:cNvSpPr txBox="1"/>
          <p:nvPr>
            <p:ph idx="1" type="body"/>
          </p:nvPr>
        </p:nvSpPr>
        <p:spPr>
          <a:xfrm>
            <a:off x="1297500" y="850650"/>
            <a:ext cx="7394700" cy="351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000" u="sng">
                <a:latin typeface="Alegreya"/>
                <a:ea typeface="Alegreya"/>
                <a:cs typeface="Alegreya"/>
                <a:sym typeface="Alegreya"/>
              </a:rPr>
              <a:t>Output:</a:t>
            </a:r>
            <a:endParaRPr b="1" sz="2000" u="sng">
              <a:latin typeface="Alegreya"/>
              <a:ea typeface="Alegreya"/>
              <a:cs typeface="Alegreya"/>
              <a:sym typeface="Alegreya"/>
            </a:endParaRPr>
          </a:p>
          <a:p>
            <a:pPr indent="0" lvl="0" marL="0" rtl="0" algn="l">
              <a:spcBef>
                <a:spcPts val="1200"/>
              </a:spcBef>
              <a:spcAft>
                <a:spcPts val="0"/>
              </a:spcAft>
              <a:buNone/>
            </a:pPr>
            <a:r>
              <a:t/>
            </a:r>
            <a:endParaRPr b="1" sz="2000" u="sng">
              <a:latin typeface="Alegreya"/>
              <a:ea typeface="Alegreya"/>
              <a:cs typeface="Alegreya"/>
              <a:sym typeface="Alegreya"/>
            </a:endParaRPr>
          </a:p>
          <a:p>
            <a:pPr indent="0" lvl="0" marL="0" rtl="0" algn="l">
              <a:spcBef>
                <a:spcPts val="1200"/>
              </a:spcBef>
              <a:spcAft>
                <a:spcPts val="0"/>
              </a:spcAft>
              <a:buNone/>
            </a:pPr>
            <a:r>
              <a:t/>
            </a:r>
            <a:endParaRPr b="1" sz="2000" u="sng">
              <a:latin typeface="Alegreya"/>
              <a:ea typeface="Alegreya"/>
              <a:cs typeface="Alegreya"/>
              <a:sym typeface="Alegreya"/>
            </a:endParaRPr>
          </a:p>
          <a:p>
            <a:pPr indent="0" lvl="0" marL="0" rtl="0" algn="l">
              <a:spcBef>
                <a:spcPts val="1200"/>
              </a:spcBef>
              <a:spcAft>
                <a:spcPts val="1200"/>
              </a:spcAft>
              <a:buNone/>
            </a:pPr>
            <a:r>
              <a:rPr b="1" lang="en" sz="2000" u="sng">
                <a:latin typeface="Alegreya"/>
                <a:ea typeface="Alegreya"/>
                <a:cs typeface="Alegreya"/>
                <a:sym typeface="Alegreya"/>
              </a:rPr>
              <a:t>Code Solution:</a:t>
            </a:r>
            <a:endParaRPr b="1" sz="2000" u="sng">
              <a:latin typeface="Alegreya"/>
              <a:ea typeface="Alegreya"/>
              <a:cs typeface="Alegreya"/>
              <a:sym typeface="Alegreya"/>
            </a:endParaRPr>
          </a:p>
        </p:txBody>
      </p:sp>
      <p:pic>
        <p:nvPicPr>
          <p:cNvPr id="334" name="Google Shape;334;p40"/>
          <p:cNvPicPr preferRelativeResize="0"/>
          <p:nvPr/>
        </p:nvPicPr>
        <p:blipFill>
          <a:blip r:embed="rId3">
            <a:alphaModFix/>
          </a:blip>
          <a:stretch>
            <a:fillRect/>
          </a:stretch>
        </p:blipFill>
        <p:spPr>
          <a:xfrm>
            <a:off x="2110825" y="2842400"/>
            <a:ext cx="5412249" cy="2166999"/>
          </a:xfrm>
          <a:prstGeom prst="rect">
            <a:avLst/>
          </a:prstGeom>
          <a:noFill/>
          <a:ln>
            <a:noFill/>
          </a:ln>
        </p:spPr>
      </p:pic>
      <p:pic>
        <p:nvPicPr>
          <p:cNvPr id="335" name="Google Shape;335;p40"/>
          <p:cNvPicPr preferRelativeResize="0"/>
          <p:nvPr/>
        </p:nvPicPr>
        <p:blipFill>
          <a:blip r:embed="rId4">
            <a:alphaModFix/>
          </a:blip>
          <a:stretch>
            <a:fillRect/>
          </a:stretch>
        </p:blipFill>
        <p:spPr>
          <a:xfrm>
            <a:off x="1864591" y="1307850"/>
            <a:ext cx="5904710" cy="10474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3: Conditionals &amp; Loops</a:t>
            </a:r>
            <a:endParaRPr/>
          </a:p>
        </p:txBody>
      </p:sp>
      <p:sp>
        <p:nvSpPr>
          <p:cNvPr id="341" name="Google Shape;341;p4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t>Review: Variables and Datatypes</a:t>
            </a:r>
            <a:endParaRPr u="sng"/>
          </a:p>
          <a:p>
            <a:pPr indent="0" lvl="0" marL="0" rtl="0" algn="l">
              <a:spcBef>
                <a:spcPts val="1200"/>
              </a:spcBef>
              <a:spcAft>
                <a:spcPts val="0"/>
              </a:spcAft>
              <a:buNone/>
            </a:pPr>
            <a:r>
              <a:rPr lang="en"/>
              <a:t>Name the datatype</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200"/>
              <a:t>Week 1 - </a:t>
            </a:r>
            <a:r>
              <a:rPr lang="en" sz="3200"/>
              <a:t>What is Java?</a:t>
            </a:r>
            <a:endParaRPr sz="3200"/>
          </a:p>
        </p:txBody>
      </p:sp>
      <p:sp>
        <p:nvSpPr>
          <p:cNvPr id="150" name="Google Shape;150;p15"/>
          <p:cNvSpPr txBox="1"/>
          <p:nvPr>
            <p:ph idx="1" type="body"/>
          </p:nvPr>
        </p:nvSpPr>
        <p:spPr>
          <a:xfrm>
            <a:off x="1297500" y="1550550"/>
            <a:ext cx="7386000" cy="29112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Font typeface="Alegreya"/>
              <a:buChar char="●"/>
            </a:pPr>
            <a:r>
              <a:rPr lang="en" sz="1800">
                <a:latin typeface="Alegreya"/>
                <a:ea typeface="Alegreya"/>
                <a:cs typeface="Alegreya"/>
                <a:sym typeface="Alegreya"/>
              </a:rPr>
              <a:t>Programming Language - You tell the computer what you want it to do.</a:t>
            </a:r>
            <a:endParaRPr sz="1800">
              <a:latin typeface="Alegreya"/>
              <a:ea typeface="Alegreya"/>
              <a:cs typeface="Alegreya"/>
              <a:sym typeface="Alegreya"/>
            </a:endParaRPr>
          </a:p>
          <a:p>
            <a:pPr indent="0" lvl="0" marL="0" rtl="0" algn="l">
              <a:spcBef>
                <a:spcPts val="1200"/>
              </a:spcBef>
              <a:spcAft>
                <a:spcPts val="0"/>
              </a:spcAft>
              <a:buNone/>
            </a:pPr>
            <a:r>
              <a:t/>
            </a:r>
            <a:endParaRPr sz="1800">
              <a:latin typeface="Alegreya"/>
              <a:ea typeface="Alegreya"/>
              <a:cs typeface="Alegreya"/>
              <a:sym typeface="Alegreya"/>
            </a:endParaRPr>
          </a:p>
          <a:p>
            <a:pPr indent="-342900" lvl="0" marL="457200" rtl="0" algn="l">
              <a:spcBef>
                <a:spcPts val="1200"/>
              </a:spcBef>
              <a:spcAft>
                <a:spcPts val="0"/>
              </a:spcAft>
              <a:buSzPts val="1800"/>
              <a:buFont typeface="Alegreya"/>
              <a:buChar char="●"/>
            </a:pPr>
            <a:r>
              <a:rPr lang="en" sz="1800">
                <a:latin typeface="Alegreya"/>
                <a:ea typeface="Alegreya"/>
                <a:cs typeface="Alegreya"/>
                <a:sym typeface="Alegreya"/>
              </a:rPr>
              <a:t>The “languages” of computer programs: a set of commands that tells the computer what to do </a:t>
            </a:r>
            <a:endParaRPr sz="1800">
              <a:latin typeface="Alegreya"/>
              <a:ea typeface="Alegreya"/>
              <a:cs typeface="Alegreya"/>
              <a:sym typeface="Alegreya"/>
            </a:endParaRPr>
          </a:p>
          <a:p>
            <a:pPr indent="0" lvl="0" marL="457200" rtl="0" algn="l">
              <a:spcBef>
                <a:spcPts val="1200"/>
              </a:spcBef>
              <a:spcAft>
                <a:spcPts val="0"/>
              </a:spcAft>
              <a:buNone/>
            </a:pPr>
            <a:r>
              <a:t/>
            </a:r>
            <a:endParaRPr sz="1800">
              <a:latin typeface="Alegreya"/>
              <a:ea typeface="Alegreya"/>
              <a:cs typeface="Alegreya"/>
              <a:sym typeface="Alegreya"/>
            </a:endParaRPr>
          </a:p>
          <a:p>
            <a:pPr indent="-342900" lvl="0" marL="457200" rtl="0" algn="l">
              <a:spcBef>
                <a:spcPts val="1200"/>
              </a:spcBef>
              <a:spcAft>
                <a:spcPts val="0"/>
              </a:spcAft>
              <a:buSzPts val="1800"/>
              <a:buFont typeface="Alegreya"/>
              <a:buChar char="●"/>
            </a:pPr>
            <a:r>
              <a:rPr lang="en" sz="1800">
                <a:latin typeface="Alegreya"/>
                <a:ea typeface="Alegreya"/>
                <a:cs typeface="Alegreya"/>
                <a:sym typeface="Alegreya"/>
              </a:rPr>
              <a:t>What you see on the screens of your computers are all from computer programs</a:t>
            </a:r>
            <a:endParaRPr sz="1800">
              <a:latin typeface="Alegreya"/>
              <a:ea typeface="Alegreya"/>
              <a:cs typeface="Alegreya"/>
              <a:sym typeface="Alegrey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3: Conditionals</a:t>
            </a:r>
            <a:endParaRPr/>
          </a:p>
        </p:txBody>
      </p:sp>
      <p:sp>
        <p:nvSpPr>
          <p:cNvPr id="347" name="Google Shape;347;p42"/>
          <p:cNvSpPr txBox="1"/>
          <p:nvPr>
            <p:ph idx="1" type="body"/>
          </p:nvPr>
        </p:nvSpPr>
        <p:spPr>
          <a:xfrm>
            <a:off x="147450" y="2254225"/>
            <a:ext cx="8609100" cy="2911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a:t>Conditionals are statements that require a condition to be true for the statement to be executed.</a:t>
            </a:r>
            <a:endParaRPr/>
          </a:p>
          <a:p>
            <a:pPr indent="-330200" lvl="1" marL="914400" rtl="0" algn="l">
              <a:spcBef>
                <a:spcPts val="0"/>
              </a:spcBef>
              <a:spcAft>
                <a:spcPts val="0"/>
              </a:spcAft>
              <a:buSzPts val="1600"/>
              <a:buChar char="-"/>
            </a:pPr>
            <a:r>
              <a:rPr lang="en"/>
              <a:t>Ex: If we are hungry, we go to the fridge. If we are not hungry, we will continue doing HW.</a:t>
            </a:r>
            <a:endParaRPr/>
          </a:p>
          <a:p>
            <a:pPr indent="0" lvl="0" marL="0" rtl="0" algn="l">
              <a:spcBef>
                <a:spcPts val="1200"/>
              </a:spcBef>
              <a:spcAft>
                <a:spcPts val="0"/>
              </a:spcAft>
              <a:buNone/>
            </a:pPr>
            <a:r>
              <a:t/>
            </a:r>
            <a:endParaRPr/>
          </a:p>
          <a:p>
            <a:pPr indent="-330200" lvl="0" marL="457200" rtl="0" algn="l">
              <a:spcBef>
                <a:spcPts val="1200"/>
              </a:spcBef>
              <a:spcAft>
                <a:spcPts val="0"/>
              </a:spcAft>
              <a:buSzPts val="1600"/>
              <a:buChar char="-"/>
            </a:pPr>
            <a:r>
              <a:rPr lang="en"/>
              <a:t>In code, there are 3 main conditionals: If statements, While loops, and For loops</a:t>
            </a:r>
            <a:endParaRPr/>
          </a:p>
          <a:p>
            <a:pPr indent="-330200" lvl="1" marL="914400" rtl="0" algn="l">
              <a:spcBef>
                <a:spcPts val="0"/>
              </a:spcBef>
              <a:spcAft>
                <a:spcPts val="0"/>
              </a:spcAft>
              <a:buSzPts val="1600"/>
              <a:buChar char="-"/>
            </a:pPr>
            <a:r>
              <a:rPr lang="en"/>
              <a:t>Each has its own specific syntax and if you don’t write it out properly, it will give errors</a:t>
            </a:r>
            <a:endParaRPr/>
          </a:p>
        </p:txBody>
      </p:sp>
      <p:pic>
        <p:nvPicPr>
          <p:cNvPr id="348" name="Google Shape;348;p42"/>
          <p:cNvPicPr preferRelativeResize="0"/>
          <p:nvPr/>
        </p:nvPicPr>
        <p:blipFill>
          <a:blip r:embed="rId3">
            <a:alphaModFix/>
          </a:blip>
          <a:stretch>
            <a:fillRect/>
          </a:stretch>
        </p:blipFill>
        <p:spPr>
          <a:xfrm>
            <a:off x="7240750" y="271646"/>
            <a:ext cx="1467400" cy="19763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p43"/>
          <p:cNvPicPr preferRelativeResize="0"/>
          <p:nvPr/>
        </p:nvPicPr>
        <p:blipFill>
          <a:blip r:embed="rId3">
            <a:alphaModFix/>
          </a:blip>
          <a:stretch>
            <a:fillRect/>
          </a:stretch>
        </p:blipFill>
        <p:spPr>
          <a:xfrm>
            <a:off x="2904325" y="1420650"/>
            <a:ext cx="4587050" cy="1169250"/>
          </a:xfrm>
          <a:prstGeom prst="rect">
            <a:avLst/>
          </a:prstGeom>
          <a:noFill/>
          <a:ln>
            <a:noFill/>
          </a:ln>
        </p:spPr>
      </p:pic>
      <p:sp>
        <p:nvSpPr>
          <p:cNvPr id="354" name="Google Shape;354;p4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3: Conditionals &amp; Loops</a:t>
            </a:r>
            <a:endParaRPr/>
          </a:p>
        </p:txBody>
      </p:sp>
      <p:sp>
        <p:nvSpPr>
          <p:cNvPr id="355" name="Google Shape;355;p43"/>
          <p:cNvSpPr/>
          <p:nvPr/>
        </p:nvSpPr>
        <p:spPr>
          <a:xfrm>
            <a:off x="3015475" y="1598275"/>
            <a:ext cx="1385400" cy="2253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egreya"/>
              <a:ea typeface="Alegreya"/>
              <a:cs typeface="Alegreya"/>
              <a:sym typeface="Alegreya"/>
            </a:endParaRPr>
          </a:p>
        </p:txBody>
      </p:sp>
      <p:cxnSp>
        <p:nvCxnSpPr>
          <p:cNvPr id="356" name="Google Shape;356;p43"/>
          <p:cNvCxnSpPr/>
          <p:nvPr/>
        </p:nvCxnSpPr>
        <p:spPr>
          <a:xfrm flipH="1">
            <a:off x="7419200" y="1876538"/>
            <a:ext cx="851100" cy="36300"/>
          </a:xfrm>
          <a:prstGeom prst="straightConnector1">
            <a:avLst/>
          </a:prstGeom>
          <a:noFill/>
          <a:ln cap="flat" cmpd="sng" w="38100">
            <a:solidFill>
              <a:srgbClr val="FF0000"/>
            </a:solidFill>
            <a:prstDash val="solid"/>
            <a:round/>
            <a:headEnd len="med" w="med" type="none"/>
            <a:tailEnd len="med" w="med" type="triangle"/>
          </a:ln>
        </p:spPr>
      </p:cxnSp>
      <p:sp>
        <p:nvSpPr>
          <p:cNvPr id="357" name="Google Shape;357;p43"/>
          <p:cNvSpPr txBox="1"/>
          <p:nvPr/>
        </p:nvSpPr>
        <p:spPr>
          <a:xfrm>
            <a:off x="470875" y="1349275"/>
            <a:ext cx="2961300" cy="8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Alegreya"/>
                <a:ea typeface="Alegreya"/>
                <a:cs typeface="Alegreya"/>
                <a:sym typeface="Alegreya"/>
              </a:rPr>
              <a:t>Parts of the conditional</a:t>
            </a:r>
            <a:endParaRPr sz="1600">
              <a:solidFill>
                <a:schemeClr val="lt1"/>
              </a:solidFill>
              <a:latin typeface="Alegreya"/>
              <a:ea typeface="Alegreya"/>
              <a:cs typeface="Alegreya"/>
              <a:sym typeface="Alegreya"/>
            </a:endParaRPr>
          </a:p>
          <a:p>
            <a:pPr indent="-330200" lvl="0" marL="457200" rtl="0" algn="l">
              <a:spcBef>
                <a:spcPts val="0"/>
              </a:spcBef>
              <a:spcAft>
                <a:spcPts val="0"/>
              </a:spcAft>
              <a:buClr>
                <a:schemeClr val="lt1"/>
              </a:buClr>
              <a:buSzPts val="1600"/>
              <a:buFont typeface="Alegreya"/>
              <a:buAutoNum type="arabicPeriod"/>
            </a:pPr>
            <a:r>
              <a:rPr lang="en" sz="1600">
                <a:solidFill>
                  <a:schemeClr val="lt1"/>
                </a:solidFill>
                <a:latin typeface="Alegreya"/>
                <a:ea typeface="Alegreya"/>
                <a:cs typeface="Alegreya"/>
                <a:sym typeface="Alegreya"/>
              </a:rPr>
              <a:t>if </a:t>
            </a:r>
            <a:endParaRPr sz="1600">
              <a:solidFill>
                <a:schemeClr val="lt1"/>
              </a:solidFill>
              <a:latin typeface="Alegreya"/>
              <a:ea typeface="Alegreya"/>
              <a:cs typeface="Alegreya"/>
              <a:sym typeface="Alegreya"/>
            </a:endParaRPr>
          </a:p>
          <a:p>
            <a:pPr indent="-330200" lvl="0" marL="457200" rtl="0" algn="l">
              <a:spcBef>
                <a:spcPts val="0"/>
              </a:spcBef>
              <a:spcAft>
                <a:spcPts val="0"/>
              </a:spcAft>
              <a:buClr>
                <a:schemeClr val="lt1"/>
              </a:buClr>
              <a:buSzPts val="1600"/>
              <a:buFont typeface="Alegreya"/>
              <a:buAutoNum type="arabicPeriod"/>
            </a:pPr>
            <a:r>
              <a:rPr lang="en" sz="1600">
                <a:solidFill>
                  <a:schemeClr val="lt1"/>
                </a:solidFill>
                <a:latin typeface="Alegreya"/>
                <a:ea typeface="Alegreya"/>
                <a:cs typeface="Alegreya"/>
                <a:sym typeface="Alegreya"/>
              </a:rPr>
              <a:t>condition</a:t>
            </a:r>
            <a:endParaRPr sz="1600">
              <a:solidFill>
                <a:schemeClr val="lt1"/>
              </a:solidFill>
              <a:latin typeface="Alegreya"/>
              <a:ea typeface="Alegreya"/>
              <a:cs typeface="Alegreya"/>
              <a:sym typeface="Alegreya"/>
            </a:endParaRPr>
          </a:p>
          <a:p>
            <a:pPr indent="-330200" lvl="0" marL="457200" rtl="0" algn="l">
              <a:spcBef>
                <a:spcPts val="0"/>
              </a:spcBef>
              <a:spcAft>
                <a:spcPts val="0"/>
              </a:spcAft>
              <a:buClr>
                <a:schemeClr val="lt1"/>
              </a:buClr>
              <a:buSzPts val="1600"/>
              <a:buFont typeface="Alegreya"/>
              <a:buAutoNum type="arabicPeriod"/>
            </a:pPr>
            <a:r>
              <a:rPr lang="en" sz="1600">
                <a:solidFill>
                  <a:schemeClr val="lt1"/>
                </a:solidFill>
                <a:latin typeface="Alegreya"/>
                <a:ea typeface="Alegreya"/>
                <a:cs typeface="Alegreya"/>
                <a:sym typeface="Alegreya"/>
              </a:rPr>
              <a:t>Curly bracket</a:t>
            </a:r>
            <a:endParaRPr sz="1600">
              <a:solidFill>
                <a:schemeClr val="lt1"/>
              </a:solidFill>
              <a:latin typeface="Alegreya"/>
              <a:ea typeface="Alegreya"/>
              <a:cs typeface="Alegreya"/>
              <a:sym typeface="Alegreya"/>
            </a:endParaRPr>
          </a:p>
          <a:p>
            <a:pPr indent="-330200" lvl="0" marL="457200" rtl="0" algn="l">
              <a:spcBef>
                <a:spcPts val="0"/>
              </a:spcBef>
              <a:spcAft>
                <a:spcPts val="0"/>
              </a:spcAft>
              <a:buClr>
                <a:schemeClr val="lt1"/>
              </a:buClr>
              <a:buSzPts val="1600"/>
              <a:buFont typeface="Alegreya"/>
              <a:buAutoNum type="arabicPeriod"/>
            </a:pPr>
            <a:r>
              <a:rPr lang="en" sz="1600">
                <a:solidFill>
                  <a:schemeClr val="lt1"/>
                </a:solidFill>
                <a:latin typeface="Alegreya"/>
                <a:ea typeface="Alegreya"/>
                <a:cs typeface="Alegreya"/>
                <a:sym typeface="Alegreya"/>
              </a:rPr>
              <a:t>indentation</a:t>
            </a:r>
            <a:endParaRPr sz="1600">
              <a:solidFill>
                <a:schemeClr val="lt1"/>
              </a:solidFill>
              <a:latin typeface="Alegreya"/>
              <a:ea typeface="Alegreya"/>
              <a:cs typeface="Alegreya"/>
              <a:sym typeface="Alegreya"/>
            </a:endParaRPr>
          </a:p>
          <a:p>
            <a:pPr indent="-330200" lvl="0" marL="457200" rtl="0" algn="l">
              <a:spcBef>
                <a:spcPts val="0"/>
              </a:spcBef>
              <a:spcAft>
                <a:spcPts val="0"/>
              </a:spcAft>
              <a:buClr>
                <a:schemeClr val="lt1"/>
              </a:buClr>
              <a:buSzPts val="1600"/>
              <a:buFont typeface="Alegreya"/>
              <a:buAutoNum type="arabicPeriod"/>
            </a:pPr>
            <a:r>
              <a:rPr lang="en" sz="1600">
                <a:solidFill>
                  <a:schemeClr val="lt1"/>
                </a:solidFill>
                <a:latin typeface="Alegreya"/>
                <a:ea typeface="Alegreya"/>
                <a:cs typeface="Alegreya"/>
                <a:sym typeface="Alegreya"/>
              </a:rPr>
              <a:t>end result</a:t>
            </a:r>
            <a:endParaRPr sz="1600">
              <a:solidFill>
                <a:schemeClr val="lt1"/>
              </a:solidFill>
              <a:latin typeface="Alegreya"/>
              <a:ea typeface="Alegreya"/>
              <a:cs typeface="Alegreya"/>
              <a:sym typeface="Alegrey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3: Conditionals &amp; Loops</a:t>
            </a:r>
            <a:endParaRPr/>
          </a:p>
        </p:txBody>
      </p:sp>
      <p:sp>
        <p:nvSpPr>
          <p:cNvPr id="363" name="Google Shape;363;p44"/>
          <p:cNvSpPr txBox="1"/>
          <p:nvPr/>
        </p:nvSpPr>
        <p:spPr>
          <a:xfrm>
            <a:off x="470875" y="1349275"/>
            <a:ext cx="2961300" cy="17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Alegreya"/>
                <a:ea typeface="Alegreya"/>
                <a:cs typeface="Alegreya"/>
                <a:sym typeface="Alegreya"/>
              </a:rPr>
              <a:t>Parts of the conditional</a:t>
            </a:r>
            <a:endParaRPr sz="1600">
              <a:solidFill>
                <a:schemeClr val="lt1"/>
              </a:solidFill>
              <a:latin typeface="Alegreya"/>
              <a:ea typeface="Alegreya"/>
              <a:cs typeface="Alegreya"/>
              <a:sym typeface="Alegreya"/>
            </a:endParaRPr>
          </a:p>
          <a:p>
            <a:pPr indent="-330200" lvl="0" marL="457200" rtl="0" algn="l">
              <a:spcBef>
                <a:spcPts val="0"/>
              </a:spcBef>
              <a:spcAft>
                <a:spcPts val="0"/>
              </a:spcAft>
              <a:buClr>
                <a:schemeClr val="lt1"/>
              </a:buClr>
              <a:buSzPts val="1600"/>
              <a:buFont typeface="Alegreya"/>
              <a:buAutoNum type="arabicPeriod"/>
            </a:pPr>
            <a:r>
              <a:rPr lang="en" sz="1600">
                <a:solidFill>
                  <a:schemeClr val="lt1"/>
                </a:solidFill>
                <a:latin typeface="Alegreya"/>
                <a:ea typeface="Alegreya"/>
                <a:cs typeface="Alegreya"/>
                <a:sym typeface="Alegreya"/>
              </a:rPr>
              <a:t>if </a:t>
            </a:r>
            <a:endParaRPr sz="1600">
              <a:solidFill>
                <a:schemeClr val="lt1"/>
              </a:solidFill>
              <a:latin typeface="Alegreya"/>
              <a:ea typeface="Alegreya"/>
              <a:cs typeface="Alegreya"/>
              <a:sym typeface="Alegreya"/>
            </a:endParaRPr>
          </a:p>
          <a:p>
            <a:pPr indent="-330200" lvl="0" marL="457200" rtl="0" algn="l">
              <a:spcBef>
                <a:spcPts val="0"/>
              </a:spcBef>
              <a:spcAft>
                <a:spcPts val="0"/>
              </a:spcAft>
              <a:buClr>
                <a:schemeClr val="lt1"/>
              </a:buClr>
              <a:buSzPts val="1600"/>
              <a:buFont typeface="Alegreya"/>
              <a:buAutoNum type="arabicPeriod"/>
            </a:pPr>
            <a:r>
              <a:rPr lang="en" sz="1600">
                <a:solidFill>
                  <a:schemeClr val="lt1"/>
                </a:solidFill>
                <a:latin typeface="Alegreya"/>
                <a:ea typeface="Alegreya"/>
                <a:cs typeface="Alegreya"/>
                <a:sym typeface="Alegreya"/>
              </a:rPr>
              <a:t>condition</a:t>
            </a:r>
            <a:endParaRPr sz="1600">
              <a:solidFill>
                <a:schemeClr val="lt1"/>
              </a:solidFill>
              <a:latin typeface="Alegreya"/>
              <a:ea typeface="Alegreya"/>
              <a:cs typeface="Alegreya"/>
              <a:sym typeface="Alegreya"/>
            </a:endParaRPr>
          </a:p>
          <a:p>
            <a:pPr indent="-330200" lvl="0" marL="457200" rtl="0" algn="l">
              <a:spcBef>
                <a:spcPts val="0"/>
              </a:spcBef>
              <a:spcAft>
                <a:spcPts val="0"/>
              </a:spcAft>
              <a:buClr>
                <a:schemeClr val="lt1"/>
              </a:buClr>
              <a:buSzPts val="1600"/>
              <a:buFont typeface="Alegreya"/>
              <a:buAutoNum type="arabicPeriod"/>
            </a:pPr>
            <a:r>
              <a:rPr lang="en" sz="1600">
                <a:solidFill>
                  <a:schemeClr val="lt1"/>
                </a:solidFill>
                <a:latin typeface="Alegreya"/>
                <a:ea typeface="Alegreya"/>
                <a:cs typeface="Alegreya"/>
                <a:sym typeface="Alegreya"/>
              </a:rPr>
              <a:t>curly brackets</a:t>
            </a:r>
            <a:endParaRPr sz="1600">
              <a:solidFill>
                <a:schemeClr val="lt1"/>
              </a:solidFill>
              <a:latin typeface="Alegreya"/>
              <a:ea typeface="Alegreya"/>
              <a:cs typeface="Alegreya"/>
              <a:sym typeface="Alegreya"/>
            </a:endParaRPr>
          </a:p>
          <a:p>
            <a:pPr indent="-330200" lvl="0" marL="457200" rtl="0" algn="l">
              <a:spcBef>
                <a:spcPts val="0"/>
              </a:spcBef>
              <a:spcAft>
                <a:spcPts val="0"/>
              </a:spcAft>
              <a:buClr>
                <a:schemeClr val="lt1"/>
              </a:buClr>
              <a:buSzPts val="1600"/>
              <a:buFont typeface="Alegreya"/>
              <a:buAutoNum type="arabicPeriod"/>
            </a:pPr>
            <a:r>
              <a:rPr lang="en" sz="1600">
                <a:solidFill>
                  <a:schemeClr val="lt1"/>
                </a:solidFill>
                <a:latin typeface="Alegreya"/>
                <a:ea typeface="Alegreya"/>
                <a:cs typeface="Alegreya"/>
                <a:sym typeface="Alegreya"/>
              </a:rPr>
              <a:t>end result</a:t>
            </a:r>
            <a:endParaRPr sz="1600">
              <a:solidFill>
                <a:schemeClr val="lt1"/>
              </a:solidFill>
              <a:latin typeface="Alegreya"/>
              <a:ea typeface="Alegreya"/>
              <a:cs typeface="Alegreya"/>
              <a:sym typeface="Alegreya"/>
            </a:endParaRPr>
          </a:p>
        </p:txBody>
      </p:sp>
      <p:sp>
        <p:nvSpPr>
          <p:cNvPr id="364" name="Google Shape;364;p44"/>
          <p:cNvSpPr txBox="1"/>
          <p:nvPr/>
        </p:nvSpPr>
        <p:spPr>
          <a:xfrm>
            <a:off x="562800" y="2978950"/>
            <a:ext cx="1865400" cy="10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Alegreya"/>
                <a:ea typeface="Alegreya"/>
                <a:cs typeface="Alegreya"/>
                <a:sym typeface="Alegreya"/>
              </a:rPr>
              <a:t>If the condition is true, we can execute the end result</a:t>
            </a:r>
            <a:endParaRPr>
              <a:solidFill>
                <a:schemeClr val="lt1"/>
              </a:solidFill>
              <a:latin typeface="Alegreya"/>
              <a:ea typeface="Alegreya"/>
              <a:cs typeface="Alegreya"/>
              <a:sym typeface="Alegreya"/>
            </a:endParaRPr>
          </a:p>
        </p:txBody>
      </p:sp>
      <p:sp>
        <p:nvSpPr>
          <p:cNvPr id="365" name="Google Shape;365;p44"/>
          <p:cNvSpPr txBox="1"/>
          <p:nvPr/>
        </p:nvSpPr>
        <p:spPr>
          <a:xfrm>
            <a:off x="7458625" y="2314425"/>
            <a:ext cx="1258800" cy="185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Alegreya"/>
                <a:ea typeface="Alegreya"/>
                <a:cs typeface="Alegreya"/>
                <a:sym typeface="Alegreya"/>
              </a:rPr>
              <a:t>Otherwise the condition executes the other end result. </a:t>
            </a:r>
            <a:endParaRPr>
              <a:solidFill>
                <a:schemeClr val="lt1"/>
              </a:solidFill>
              <a:latin typeface="Alegreya"/>
              <a:ea typeface="Alegreya"/>
              <a:cs typeface="Alegreya"/>
              <a:sym typeface="Alegreya"/>
            </a:endParaRPr>
          </a:p>
        </p:txBody>
      </p:sp>
      <p:pic>
        <p:nvPicPr>
          <p:cNvPr id="366" name="Google Shape;366;p44"/>
          <p:cNvPicPr preferRelativeResize="0"/>
          <p:nvPr/>
        </p:nvPicPr>
        <p:blipFill rotWithShape="1">
          <a:blip r:embed="rId3">
            <a:alphaModFix/>
          </a:blip>
          <a:srcRect b="13127" l="0" r="0" t="13120"/>
          <a:stretch/>
        </p:blipFill>
        <p:spPr>
          <a:xfrm>
            <a:off x="2871575" y="1562625"/>
            <a:ext cx="4587049" cy="1169250"/>
          </a:xfrm>
          <a:prstGeom prst="rect">
            <a:avLst/>
          </a:prstGeom>
          <a:noFill/>
          <a:ln>
            <a:noFill/>
          </a:ln>
        </p:spPr>
      </p:pic>
      <p:sp>
        <p:nvSpPr>
          <p:cNvPr id="367" name="Google Shape;367;p44"/>
          <p:cNvSpPr/>
          <p:nvPr/>
        </p:nvSpPr>
        <p:spPr>
          <a:xfrm>
            <a:off x="2871575" y="1562625"/>
            <a:ext cx="1385400" cy="2253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egreya"/>
              <a:ea typeface="Alegreya"/>
              <a:cs typeface="Alegreya"/>
              <a:sym typeface="Alegreya"/>
            </a:endParaRPr>
          </a:p>
        </p:txBody>
      </p:sp>
      <p:cxnSp>
        <p:nvCxnSpPr>
          <p:cNvPr id="368" name="Google Shape;368;p44"/>
          <p:cNvCxnSpPr>
            <a:stCxn id="365" idx="1"/>
          </p:cNvCxnSpPr>
          <p:nvPr/>
        </p:nvCxnSpPr>
        <p:spPr>
          <a:xfrm rot="10800000">
            <a:off x="6698425" y="2350725"/>
            <a:ext cx="760200" cy="891900"/>
          </a:xfrm>
          <a:prstGeom prst="straightConnector1">
            <a:avLst/>
          </a:prstGeom>
          <a:noFill/>
          <a:ln cap="flat" cmpd="sng" w="38100">
            <a:solidFill>
              <a:srgbClr val="FF0000"/>
            </a:solidFill>
            <a:prstDash val="solid"/>
            <a:round/>
            <a:headEnd len="med" w="med" type="none"/>
            <a:tailEnd len="med" w="med" type="triangle"/>
          </a:ln>
        </p:spPr>
      </p:cxnSp>
      <p:cxnSp>
        <p:nvCxnSpPr>
          <p:cNvPr id="369" name="Google Shape;369;p44"/>
          <p:cNvCxnSpPr>
            <a:stCxn id="364" idx="3"/>
            <a:endCxn id="367" idx="3"/>
          </p:cNvCxnSpPr>
          <p:nvPr/>
        </p:nvCxnSpPr>
        <p:spPr>
          <a:xfrm flipH="1" rot="10800000">
            <a:off x="2428200" y="1754800"/>
            <a:ext cx="646200" cy="1738500"/>
          </a:xfrm>
          <a:prstGeom prst="straightConnector1">
            <a:avLst/>
          </a:prstGeom>
          <a:noFill/>
          <a:ln cap="flat" cmpd="sng" w="38100">
            <a:solidFill>
              <a:srgbClr val="FF0000"/>
            </a:solidFill>
            <a:prstDash val="solid"/>
            <a:round/>
            <a:headEnd len="med" w="med" type="none"/>
            <a:tailEnd len="med" w="med" type="triangle"/>
          </a:ln>
        </p:spPr>
      </p:cxnSp>
      <p:sp>
        <p:nvSpPr>
          <p:cNvPr id="370" name="Google Shape;370;p44"/>
          <p:cNvSpPr/>
          <p:nvPr/>
        </p:nvSpPr>
        <p:spPr>
          <a:xfrm>
            <a:off x="3113275" y="1899650"/>
            <a:ext cx="698100" cy="2253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egreya"/>
              <a:ea typeface="Alegreya"/>
              <a:cs typeface="Alegreya"/>
              <a:sym typeface="Alegrey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3: Conditionals &amp; Loops</a:t>
            </a:r>
            <a:endParaRPr/>
          </a:p>
        </p:txBody>
      </p:sp>
      <p:sp>
        <p:nvSpPr>
          <p:cNvPr id="376" name="Google Shape;376;p45"/>
          <p:cNvSpPr txBox="1"/>
          <p:nvPr/>
        </p:nvSpPr>
        <p:spPr>
          <a:xfrm>
            <a:off x="470875" y="1349275"/>
            <a:ext cx="2961300" cy="17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Alegreya"/>
                <a:ea typeface="Alegreya"/>
                <a:cs typeface="Alegreya"/>
                <a:sym typeface="Alegreya"/>
              </a:rPr>
              <a:t>Parts of the conditional</a:t>
            </a:r>
            <a:endParaRPr sz="1600">
              <a:solidFill>
                <a:schemeClr val="lt1"/>
              </a:solidFill>
              <a:latin typeface="Alegreya"/>
              <a:ea typeface="Alegreya"/>
              <a:cs typeface="Alegreya"/>
              <a:sym typeface="Alegreya"/>
            </a:endParaRPr>
          </a:p>
          <a:p>
            <a:pPr indent="-330200" lvl="0" marL="457200" rtl="0" algn="l">
              <a:spcBef>
                <a:spcPts val="0"/>
              </a:spcBef>
              <a:spcAft>
                <a:spcPts val="0"/>
              </a:spcAft>
              <a:buClr>
                <a:schemeClr val="lt1"/>
              </a:buClr>
              <a:buSzPts val="1600"/>
              <a:buFont typeface="Alegreya"/>
              <a:buAutoNum type="arabicPeriod"/>
            </a:pPr>
            <a:r>
              <a:rPr lang="en" sz="1600">
                <a:solidFill>
                  <a:schemeClr val="lt1"/>
                </a:solidFill>
                <a:latin typeface="Alegreya"/>
                <a:ea typeface="Alegreya"/>
                <a:cs typeface="Alegreya"/>
                <a:sym typeface="Alegreya"/>
              </a:rPr>
              <a:t>if </a:t>
            </a:r>
            <a:endParaRPr sz="1600">
              <a:solidFill>
                <a:schemeClr val="lt1"/>
              </a:solidFill>
              <a:latin typeface="Alegreya"/>
              <a:ea typeface="Alegreya"/>
              <a:cs typeface="Alegreya"/>
              <a:sym typeface="Alegreya"/>
            </a:endParaRPr>
          </a:p>
          <a:p>
            <a:pPr indent="-330200" lvl="0" marL="457200" rtl="0" algn="l">
              <a:spcBef>
                <a:spcPts val="0"/>
              </a:spcBef>
              <a:spcAft>
                <a:spcPts val="0"/>
              </a:spcAft>
              <a:buClr>
                <a:schemeClr val="lt1"/>
              </a:buClr>
              <a:buSzPts val="1600"/>
              <a:buFont typeface="Alegreya"/>
              <a:buAutoNum type="arabicPeriod"/>
            </a:pPr>
            <a:r>
              <a:rPr lang="en" sz="1600">
                <a:solidFill>
                  <a:schemeClr val="lt1"/>
                </a:solidFill>
                <a:latin typeface="Alegreya"/>
                <a:ea typeface="Alegreya"/>
                <a:cs typeface="Alegreya"/>
                <a:sym typeface="Alegreya"/>
              </a:rPr>
              <a:t>condition</a:t>
            </a:r>
            <a:endParaRPr sz="1600">
              <a:solidFill>
                <a:schemeClr val="lt1"/>
              </a:solidFill>
              <a:latin typeface="Alegreya"/>
              <a:ea typeface="Alegreya"/>
              <a:cs typeface="Alegreya"/>
              <a:sym typeface="Alegreya"/>
            </a:endParaRPr>
          </a:p>
          <a:p>
            <a:pPr indent="-330200" lvl="0" marL="457200" rtl="0" algn="l">
              <a:spcBef>
                <a:spcPts val="0"/>
              </a:spcBef>
              <a:spcAft>
                <a:spcPts val="0"/>
              </a:spcAft>
              <a:buClr>
                <a:schemeClr val="lt1"/>
              </a:buClr>
              <a:buSzPts val="1600"/>
              <a:buFont typeface="Alegreya"/>
              <a:buAutoNum type="arabicPeriod"/>
            </a:pPr>
            <a:r>
              <a:rPr lang="en" sz="1600">
                <a:solidFill>
                  <a:schemeClr val="lt1"/>
                </a:solidFill>
                <a:latin typeface="Alegreya"/>
                <a:ea typeface="Alegreya"/>
                <a:cs typeface="Alegreya"/>
                <a:sym typeface="Alegreya"/>
              </a:rPr>
              <a:t>curly brackets</a:t>
            </a:r>
            <a:endParaRPr sz="1600">
              <a:solidFill>
                <a:schemeClr val="lt1"/>
              </a:solidFill>
              <a:latin typeface="Alegreya"/>
              <a:ea typeface="Alegreya"/>
              <a:cs typeface="Alegreya"/>
              <a:sym typeface="Alegreya"/>
            </a:endParaRPr>
          </a:p>
          <a:p>
            <a:pPr indent="-330200" lvl="0" marL="457200" rtl="0" algn="l">
              <a:spcBef>
                <a:spcPts val="0"/>
              </a:spcBef>
              <a:spcAft>
                <a:spcPts val="0"/>
              </a:spcAft>
              <a:buClr>
                <a:schemeClr val="lt1"/>
              </a:buClr>
              <a:buSzPts val="1600"/>
              <a:buFont typeface="Alegreya"/>
              <a:buAutoNum type="arabicPeriod"/>
            </a:pPr>
            <a:r>
              <a:rPr lang="en" sz="1600">
                <a:solidFill>
                  <a:schemeClr val="lt1"/>
                </a:solidFill>
                <a:latin typeface="Alegreya"/>
                <a:ea typeface="Alegreya"/>
                <a:cs typeface="Alegreya"/>
                <a:sym typeface="Alegreya"/>
              </a:rPr>
              <a:t>end result</a:t>
            </a:r>
            <a:endParaRPr sz="1600">
              <a:solidFill>
                <a:schemeClr val="lt1"/>
              </a:solidFill>
              <a:latin typeface="Alegreya"/>
              <a:ea typeface="Alegreya"/>
              <a:cs typeface="Alegreya"/>
              <a:sym typeface="Alegreya"/>
            </a:endParaRPr>
          </a:p>
        </p:txBody>
      </p:sp>
      <p:sp>
        <p:nvSpPr>
          <p:cNvPr id="377" name="Google Shape;377;p45"/>
          <p:cNvSpPr txBox="1"/>
          <p:nvPr/>
        </p:nvSpPr>
        <p:spPr>
          <a:xfrm>
            <a:off x="562800" y="2978950"/>
            <a:ext cx="1865400" cy="10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Alegreya"/>
                <a:ea typeface="Alegreya"/>
                <a:cs typeface="Alegreya"/>
                <a:sym typeface="Alegreya"/>
              </a:rPr>
              <a:t>If the condition is true, we can execute the end result</a:t>
            </a:r>
            <a:endParaRPr>
              <a:solidFill>
                <a:schemeClr val="lt1"/>
              </a:solidFill>
              <a:latin typeface="Alegreya"/>
              <a:ea typeface="Alegreya"/>
              <a:cs typeface="Alegreya"/>
              <a:sym typeface="Alegreya"/>
            </a:endParaRPr>
          </a:p>
        </p:txBody>
      </p:sp>
      <p:sp>
        <p:nvSpPr>
          <p:cNvPr id="378" name="Google Shape;378;p45"/>
          <p:cNvSpPr txBox="1"/>
          <p:nvPr/>
        </p:nvSpPr>
        <p:spPr>
          <a:xfrm>
            <a:off x="7458625" y="2314425"/>
            <a:ext cx="1258800" cy="185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Alegreya"/>
                <a:ea typeface="Alegreya"/>
                <a:cs typeface="Alegreya"/>
                <a:sym typeface="Alegreya"/>
              </a:rPr>
              <a:t>Otherwise the condition executes the other end result. </a:t>
            </a:r>
            <a:endParaRPr>
              <a:solidFill>
                <a:schemeClr val="lt1"/>
              </a:solidFill>
              <a:latin typeface="Alegreya"/>
              <a:ea typeface="Alegreya"/>
              <a:cs typeface="Alegreya"/>
              <a:sym typeface="Alegreya"/>
            </a:endParaRPr>
          </a:p>
        </p:txBody>
      </p:sp>
      <p:pic>
        <p:nvPicPr>
          <p:cNvPr id="379" name="Google Shape;379;p45"/>
          <p:cNvPicPr preferRelativeResize="0"/>
          <p:nvPr/>
        </p:nvPicPr>
        <p:blipFill rotWithShape="1">
          <a:blip r:embed="rId3">
            <a:alphaModFix/>
          </a:blip>
          <a:srcRect b="13127" l="0" r="0" t="13120"/>
          <a:stretch/>
        </p:blipFill>
        <p:spPr>
          <a:xfrm>
            <a:off x="2871575" y="1562625"/>
            <a:ext cx="4587049" cy="1169250"/>
          </a:xfrm>
          <a:prstGeom prst="rect">
            <a:avLst/>
          </a:prstGeom>
          <a:noFill/>
          <a:ln>
            <a:noFill/>
          </a:ln>
        </p:spPr>
      </p:pic>
      <p:sp>
        <p:nvSpPr>
          <p:cNvPr id="380" name="Google Shape;380;p45"/>
          <p:cNvSpPr/>
          <p:nvPr/>
        </p:nvSpPr>
        <p:spPr>
          <a:xfrm>
            <a:off x="2871575" y="1562625"/>
            <a:ext cx="1385400" cy="2253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egreya"/>
              <a:ea typeface="Alegreya"/>
              <a:cs typeface="Alegreya"/>
              <a:sym typeface="Alegreya"/>
            </a:endParaRPr>
          </a:p>
        </p:txBody>
      </p:sp>
      <p:cxnSp>
        <p:nvCxnSpPr>
          <p:cNvPr id="381" name="Google Shape;381;p45"/>
          <p:cNvCxnSpPr>
            <a:stCxn id="378" idx="1"/>
          </p:cNvCxnSpPr>
          <p:nvPr/>
        </p:nvCxnSpPr>
        <p:spPr>
          <a:xfrm rot="10800000">
            <a:off x="6698425" y="2350725"/>
            <a:ext cx="760200" cy="891900"/>
          </a:xfrm>
          <a:prstGeom prst="straightConnector1">
            <a:avLst/>
          </a:prstGeom>
          <a:noFill/>
          <a:ln cap="flat" cmpd="sng" w="38100">
            <a:solidFill>
              <a:srgbClr val="FF0000"/>
            </a:solidFill>
            <a:prstDash val="solid"/>
            <a:round/>
            <a:headEnd len="med" w="med" type="none"/>
            <a:tailEnd len="med" w="med" type="triangle"/>
          </a:ln>
        </p:spPr>
      </p:cxnSp>
      <p:cxnSp>
        <p:nvCxnSpPr>
          <p:cNvPr id="382" name="Google Shape;382;p45"/>
          <p:cNvCxnSpPr>
            <a:stCxn id="377" idx="3"/>
            <a:endCxn id="380" idx="3"/>
          </p:cNvCxnSpPr>
          <p:nvPr/>
        </p:nvCxnSpPr>
        <p:spPr>
          <a:xfrm flipH="1" rot="10800000">
            <a:off x="2428200" y="1754800"/>
            <a:ext cx="646200" cy="1738500"/>
          </a:xfrm>
          <a:prstGeom prst="straightConnector1">
            <a:avLst/>
          </a:prstGeom>
          <a:noFill/>
          <a:ln cap="flat" cmpd="sng" w="38100">
            <a:solidFill>
              <a:srgbClr val="FF0000"/>
            </a:solidFill>
            <a:prstDash val="solid"/>
            <a:round/>
            <a:headEnd len="med" w="med" type="none"/>
            <a:tailEnd len="med" w="med" type="triangle"/>
          </a:ln>
        </p:spPr>
      </p:cxnSp>
      <p:sp>
        <p:nvSpPr>
          <p:cNvPr id="383" name="Google Shape;383;p45"/>
          <p:cNvSpPr/>
          <p:nvPr/>
        </p:nvSpPr>
        <p:spPr>
          <a:xfrm>
            <a:off x="3113275" y="1899650"/>
            <a:ext cx="698100" cy="2253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egreya"/>
              <a:ea typeface="Alegreya"/>
              <a:cs typeface="Alegreya"/>
              <a:sym typeface="Alegrey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46"/>
          <p:cNvPicPr preferRelativeResize="0"/>
          <p:nvPr/>
        </p:nvPicPr>
        <p:blipFill>
          <a:blip r:embed="rId3">
            <a:alphaModFix/>
          </a:blip>
          <a:stretch>
            <a:fillRect/>
          </a:stretch>
        </p:blipFill>
        <p:spPr>
          <a:xfrm>
            <a:off x="261950" y="1766250"/>
            <a:ext cx="2617666" cy="914100"/>
          </a:xfrm>
          <a:prstGeom prst="rect">
            <a:avLst/>
          </a:prstGeom>
          <a:noFill/>
          <a:ln>
            <a:noFill/>
          </a:ln>
        </p:spPr>
      </p:pic>
      <p:sp>
        <p:nvSpPr>
          <p:cNvPr id="389" name="Google Shape;389;p4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3: Conditionals &amp; Loops</a:t>
            </a:r>
            <a:endParaRPr/>
          </a:p>
        </p:txBody>
      </p:sp>
      <p:sp>
        <p:nvSpPr>
          <p:cNvPr id="390" name="Google Shape;390;p46"/>
          <p:cNvSpPr/>
          <p:nvPr/>
        </p:nvSpPr>
        <p:spPr>
          <a:xfrm>
            <a:off x="326300" y="1880825"/>
            <a:ext cx="489000" cy="253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egreya"/>
              <a:ea typeface="Alegreya"/>
              <a:cs typeface="Alegreya"/>
              <a:sym typeface="Alegreya"/>
            </a:endParaRPr>
          </a:p>
        </p:txBody>
      </p:sp>
      <p:cxnSp>
        <p:nvCxnSpPr>
          <p:cNvPr id="391" name="Google Shape;391;p46"/>
          <p:cNvCxnSpPr/>
          <p:nvPr/>
        </p:nvCxnSpPr>
        <p:spPr>
          <a:xfrm flipH="1">
            <a:off x="2402575" y="2368000"/>
            <a:ext cx="826500" cy="1800"/>
          </a:xfrm>
          <a:prstGeom prst="straightConnector1">
            <a:avLst/>
          </a:prstGeom>
          <a:noFill/>
          <a:ln cap="flat" cmpd="sng" w="38100">
            <a:solidFill>
              <a:srgbClr val="FF0000"/>
            </a:solidFill>
            <a:prstDash val="solid"/>
            <a:round/>
            <a:headEnd len="med" w="med" type="none"/>
            <a:tailEnd len="med" w="med" type="triangle"/>
          </a:ln>
        </p:spPr>
      </p:cxnSp>
      <p:cxnSp>
        <p:nvCxnSpPr>
          <p:cNvPr id="392" name="Google Shape;392;p46"/>
          <p:cNvCxnSpPr/>
          <p:nvPr/>
        </p:nvCxnSpPr>
        <p:spPr>
          <a:xfrm rot="10800000">
            <a:off x="422375" y="2134325"/>
            <a:ext cx="46800" cy="648900"/>
          </a:xfrm>
          <a:prstGeom prst="straightConnector1">
            <a:avLst/>
          </a:prstGeom>
          <a:noFill/>
          <a:ln cap="flat" cmpd="sng" w="38100">
            <a:solidFill>
              <a:srgbClr val="FF0000"/>
            </a:solidFill>
            <a:prstDash val="solid"/>
            <a:round/>
            <a:headEnd len="med" w="med" type="none"/>
            <a:tailEnd len="med" w="med" type="triangle"/>
          </a:ln>
        </p:spPr>
      </p:cxnSp>
      <p:sp>
        <p:nvSpPr>
          <p:cNvPr id="393" name="Google Shape;393;p46"/>
          <p:cNvSpPr txBox="1"/>
          <p:nvPr/>
        </p:nvSpPr>
        <p:spPr>
          <a:xfrm>
            <a:off x="3229075" y="1530450"/>
            <a:ext cx="2254800" cy="140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Alegreya"/>
                <a:ea typeface="Alegreya"/>
                <a:cs typeface="Alegreya"/>
                <a:sym typeface="Alegreya"/>
              </a:rPr>
              <a:t>Similar to if statement, but while loops will go on forever until the condition isn’t satisfied</a:t>
            </a:r>
            <a:endParaRPr sz="1600">
              <a:solidFill>
                <a:schemeClr val="lt1"/>
              </a:solidFill>
              <a:latin typeface="Alegreya"/>
              <a:ea typeface="Alegreya"/>
              <a:cs typeface="Alegreya"/>
              <a:sym typeface="Alegreya"/>
            </a:endParaRPr>
          </a:p>
          <a:p>
            <a:pPr indent="0" lvl="0" marL="0" rtl="0" algn="l">
              <a:spcBef>
                <a:spcPts val="0"/>
              </a:spcBef>
              <a:spcAft>
                <a:spcPts val="0"/>
              </a:spcAft>
              <a:buNone/>
            </a:pPr>
            <a:r>
              <a:rPr lang="en" sz="1600">
                <a:solidFill>
                  <a:schemeClr val="lt1"/>
                </a:solidFill>
                <a:latin typeface="Alegreya"/>
                <a:ea typeface="Alegreya"/>
                <a:cs typeface="Alegreya"/>
                <a:sym typeface="Alegreya"/>
              </a:rPr>
              <a:t>(Try it yourself!)</a:t>
            </a:r>
            <a:endParaRPr sz="1600">
              <a:solidFill>
                <a:schemeClr val="lt1"/>
              </a:solidFill>
              <a:latin typeface="Alegreya"/>
              <a:ea typeface="Alegreya"/>
              <a:cs typeface="Alegreya"/>
              <a:sym typeface="Alegreya"/>
            </a:endParaRPr>
          </a:p>
        </p:txBody>
      </p:sp>
      <p:sp>
        <p:nvSpPr>
          <p:cNvPr id="394" name="Google Shape;394;p46"/>
          <p:cNvSpPr txBox="1"/>
          <p:nvPr/>
        </p:nvSpPr>
        <p:spPr>
          <a:xfrm>
            <a:off x="2823750" y="3464475"/>
            <a:ext cx="2419500" cy="11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Alegreya"/>
                <a:ea typeface="Alegreya"/>
                <a:cs typeface="Alegreya"/>
                <a:sym typeface="Alegreya"/>
              </a:rPr>
              <a:t>Each time we go through the loop, we add 1 to i until it is equal to 5.</a:t>
            </a:r>
            <a:endParaRPr sz="1600">
              <a:solidFill>
                <a:schemeClr val="lt1"/>
              </a:solidFill>
              <a:latin typeface="Alegreya"/>
              <a:ea typeface="Alegreya"/>
              <a:cs typeface="Alegreya"/>
              <a:sym typeface="Alegreya"/>
            </a:endParaRPr>
          </a:p>
        </p:txBody>
      </p:sp>
      <p:pic>
        <p:nvPicPr>
          <p:cNvPr id="395" name="Google Shape;395;p46"/>
          <p:cNvPicPr preferRelativeResize="0"/>
          <p:nvPr/>
        </p:nvPicPr>
        <p:blipFill>
          <a:blip r:embed="rId4">
            <a:alphaModFix/>
          </a:blip>
          <a:stretch>
            <a:fillRect/>
          </a:stretch>
        </p:blipFill>
        <p:spPr>
          <a:xfrm>
            <a:off x="6009375" y="1930275"/>
            <a:ext cx="2419500" cy="2419500"/>
          </a:xfrm>
          <a:prstGeom prst="rect">
            <a:avLst/>
          </a:prstGeom>
          <a:noFill/>
          <a:ln>
            <a:noFill/>
          </a:ln>
        </p:spPr>
      </p:pic>
      <p:pic>
        <p:nvPicPr>
          <p:cNvPr id="396" name="Google Shape;396;p46"/>
          <p:cNvPicPr preferRelativeResize="0"/>
          <p:nvPr/>
        </p:nvPicPr>
        <p:blipFill>
          <a:blip r:embed="rId5">
            <a:alphaModFix/>
          </a:blip>
          <a:stretch>
            <a:fillRect/>
          </a:stretch>
        </p:blipFill>
        <p:spPr>
          <a:xfrm>
            <a:off x="326300" y="3335925"/>
            <a:ext cx="2278421" cy="1407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47"/>
          <p:cNvPicPr preferRelativeResize="0"/>
          <p:nvPr/>
        </p:nvPicPr>
        <p:blipFill>
          <a:blip r:embed="rId3">
            <a:alphaModFix/>
          </a:blip>
          <a:stretch>
            <a:fillRect/>
          </a:stretch>
        </p:blipFill>
        <p:spPr>
          <a:xfrm>
            <a:off x="261950" y="1766250"/>
            <a:ext cx="2617666" cy="914100"/>
          </a:xfrm>
          <a:prstGeom prst="rect">
            <a:avLst/>
          </a:prstGeom>
          <a:noFill/>
          <a:ln>
            <a:noFill/>
          </a:ln>
        </p:spPr>
      </p:pic>
      <p:sp>
        <p:nvSpPr>
          <p:cNvPr id="402" name="Google Shape;402;p4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3: Conditionals &amp; Loops</a:t>
            </a:r>
            <a:endParaRPr/>
          </a:p>
        </p:txBody>
      </p:sp>
      <p:sp>
        <p:nvSpPr>
          <p:cNvPr id="403" name="Google Shape;403;p47"/>
          <p:cNvSpPr/>
          <p:nvPr/>
        </p:nvSpPr>
        <p:spPr>
          <a:xfrm>
            <a:off x="326300" y="1880825"/>
            <a:ext cx="489000" cy="253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egreya"/>
              <a:ea typeface="Alegreya"/>
              <a:cs typeface="Alegreya"/>
              <a:sym typeface="Alegreya"/>
            </a:endParaRPr>
          </a:p>
        </p:txBody>
      </p:sp>
      <p:cxnSp>
        <p:nvCxnSpPr>
          <p:cNvPr id="404" name="Google Shape;404;p47"/>
          <p:cNvCxnSpPr/>
          <p:nvPr/>
        </p:nvCxnSpPr>
        <p:spPr>
          <a:xfrm flipH="1">
            <a:off x="2402575" y="2368000"/>
            <a:ext cx="826500" cy="1800"/>
          </a:xfrm>
          <a:prstGeom prst="straightConnector1">
            <a:avLst/>
          </a:prstGeom>
          <a:noFill/>
          <a:ln cap="flat" cmpd="sng" w="38100">
            <a:solidFill>
              <a:srgbClr val="FF0000"/>
            </a:solidFill>
            <a:prstDash val="solid"/>
            <a:round/>
            <a:headEnd len="med" w="med" type="none"/>
            <a:tailEnd len="med" w="med" type="triangle"/>
          </a:ln>
        </p:spPr>
      </p:cxnSp>
      <p:cxnSp>
        <p:nvCxnSpPr>
          <p:cNvPr id="405" name="Google Shape;405;p47"/>
          <p:cNvCxnSpPr/>
          <p:nvPr/>
        </p:nvCxnSpPr>
        <p:spPr>
          <a:xfrm rot="10800000">
            <a:off x="422375" y="2134325"/>
            <a:ext cx="46800" cy="648900"/>
          </a:xfrm>
          <a:prstGeom prst="straightConnector1">
            <a:avLst/>
          </a:prstGeom>
          <a:noFill/>
          <a:ln cap="flat" cmpd="sng" w="38100">
            <a:solidFill>
              <a:srgbClr val="FF0000"/>
            </a:solidFill>
            <a:prstDash val="solid"/>
            <a:round/>
            <a:headEnd len="med" w="med" type="none"/>
            <a:tailEnd len="med" w="med" type="triangle"/>
          </a:ln>
        </p:spPr>
      </p:cxnSp>
      <p:sp>
        <p:nvSpPr>
          <p:cNvPr id="406" name="Google Shape;406;p47"/>
          <p:cNvSpPr txBox="1"/>
          <p:nvPr/>
        </p:nvSpPr>
        <p:spPr>
          <a:xfrm>
            <a:off x="3229075" y="1530450"/>
            <a:ext cx="2254800" cy="140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Alegreya"/>
                <a:ea typeface="Alegreya"/>
                <a:cs typeface="Alegreya"/>
                <a:sym typeface="Alegreya"/>
              </a:rPr>
              <a:t>Similar to if statement, but while loops will go on forever until the condition isn’t satisfied</a:t>
            </a:r>
            <a:endParaRPr sz="1600">
              <a:solidFill>
                <a:schemeClr val="lt1"/>
              </a:solidFill>
              <a:latin typeface="Alegreya"/>
              <a:ea typeface="Alegreya"/>
              <a:cs typeface="Alegreya"/>
              <a:sym typeface="Alegreya"/>
            </a:endParaRPr>
          </a:p>
          <a:p>
            <a:pPr indent="0" lvl="0" marL="0" rtl="0" algn="l">
              <a:spcBef>
                <a:spcPts val="0"/>
              </a:spcBef>
              <a:spcAft>
                <a:spcPts val="0"/>
              </a:spcAft>
              <a:buNone/>
            </a:pPr>
            <a:r>
              <a:rPr lang="en" sz="1600">
                <a:solidFill>
                  <a:schemeClr val="lt1"/>
                </a:solidFill>
                <a:latin typeface="Alegreya"/>
                <a:ea typeface="Alegreya"/>
                <a:cs typeface="Alegreya"/>
                <a:sym typeface="Alegreya"/>
              </a:rPr>
              <a:t>(Try it yourself!)</a:t>
            </a:r>
            <a:endParaRPr sz="1600">
              <a:solidFill>
                <a:schemeClr val="lt1"/>
              </a:solidFill>
              <a:latin typeface="Alegreya"/>
              <a:ea typeface="Alegreya"/>
              <a:cs typeface="Alegreya"/>
              <a:sym typeface="Alegreya"/>
            </a:endParaRPr>
          </a:p>
        </p:txBody>
      </p:sp>
      <p:sp>
        <p:nvSpPr>
          <p:cNvPr id="407" name="Google Shape;407;p47"/>
          <p:cNvSpPr txBox="1"/>
          <p:nvPr/>
        </p:nvSpPr>
        <p:spPr>
          <a:xfrm>
            <a:off x="2823750" y="3464475"/>
            <a:ext cx="2419500" cy="11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Alegreya"/>
                <a:ea typeface="Alegreya"/>
                <a:cs typeface="Alegreya"/>
                <a:sym typeface="Alegreya"/>
              </a:rPr>
              <a:t>Each time we go through the loop, we add 1 to i until it is equal to 5. When it is equal to 5, we don’t go through the loop.</a:t>
            </a:r>
            <a:endParaRPr sz="1600">
              <a:solidFill>
                <a:schemeClr val="lt1"/>
              </a:solidFill>
              <a:latin typeface="Alegreya"/>
              <a:ea typeface="Alegreya"/>
              <a:cs typeface="Alegreya"/>
              <a:sym typeface="Alegreya"/>
            </a:endParaRPr>
          </a:p>
        </p:txBody>
      </p:sp>
      <p:pic>
        <p:nvPicPr>
          <p:cNvPr id="408" name="Google Shape;408;p47"/>
          <p:cNvPicPr preferRelativeResize="0"/>
          <p:nvPr/>
        </p:nvPicPr>
        <p:blipFill>
          <a:blip r:embed="rId4">
            <a:alphaModFix/>
          </a:blip>
          <a:stretch>
            <a:fillRect/>
          </a:stretch>
        </p:blipFill>
        <p:spPr>
          <a:xfrm>
            <a:off x="326300" y="3335925"/>
            <a:ext cx="2278421" cy="1407000"/>
          </a:xfrm>
          <a:prstGeom prst="rect">
            <a:avLst/>
          </a:prstGeom>
          <a:noFill/>
          <a:ln>
            <a:noFill/>
          </a:ln>
        </p:spPr>
      </p:pic>
      <p:sp>
        <p:nvSpPr>
          <p:cNvPr id="409" name="Google Shape;409;p47"/>
          <p:cNvSpPr txBox="1"/>
          <p:nvPr/>
        </p:nvSpPr>
        <p:spPr>
          <a:xfrm>
            <a:off x="5916900" y="1219900"/>
            <a:ext cx="2419500" cy="11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lt1"/>
                </a:solidFill>
                <a:latin typeface="Alegreya"/>
                <a:ea typeface="Alegreya"/>
                <a:cs typeface="Alegreya"/>
                <a:sym typeface="Alegreya"/>
              </a:rPr>
              <a:t>Practice: Can we write a while loop to add 1 to i until it equals 27?</a:t>
            </a:r>
            <a:endParaRPr sz="1600">
              <a:solidFill>
                <a:schemeClr val="lt1"/>
              </a:solidFill>
              <a:latin typeface="Alegreya"/>
              <a:ea typeface="Alegreya"/>
              <a:cs typeface="Alegreya"/>
              <a:sym typeface="Alegrey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id="414" name="Google Shape;414;p48"/>
          <p:cNvPicPr preferRelativeResize="0"/>
          <p:nvPr/>
        </p:nvPicPr>
        <p:blipFill>
          <a:blip r:embed="rId3">
            <a:alphaModFix/>
          </a:blip>
          <a:stretch>
            <a:fillRect/>
          </a:stretch>
        </p:blipFill>
        <p:spPr>
          <a:xfrm>
            <a:off x="422375" y="1720900"/>
            <a:ext cx="4505801" cy="965525"/>
          </a:xfrm>
          <a:prstGeom prst="rect">
            <a:avLst/>
          </a:prstGeom>
          <a:noFill/>
          <a:ln>
            <a:noFill/>
          </a:ln>
        </p:spPr>
      </p:pic>
      <p:sp>
        <p:nvSpPr>
          <p:cNvPr id="415" name="Google Shape;415;p4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3: Conditionals &amp; Loops</a:t>
            </a:r>
            <a:endParaRPr/>
          </a:p>
        </p:txBody>
      </p:sp>
      <p:sp>
        <p:nvSpPr>
          <p:cNvPr id="416" name="Google Shape;416;p48"/>
          <p:cNvSpPr/>
          <p:nvPr/>
        </p:nvSpPr>
        <p:spPr>
          <a:xfrm>
            <a:off x="469175" y="1880825"/>
            <a:ext cx="489000" cy="253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egreya"/>
              <a:ea typeface="Alegreya"/>
              <a:cs typeface="Alegreya"/>
              <a:sym typeface="Alegreya"/>
            </a:endParaRPr>
          </a:p>
        </p:txBody>
      </p:sp>
      <p:cxnSp>
        <p:nvCxnSpPr>
          <p:cNvPr id="417" name="Google Shape;417;p48"/>
          <p:cNvCxnSpPr/>
          <p:nvPr/>
        </p:nvCxnSpPr>
        <p:spPr>
          <a:xfrm rot="10800000">
            <a:off x="4571875" y="2008450"/>
            <a:ext cx="615300" cy="900"/>
          </a:xfrm>
          <a:prstGeom prst="straightConnector1">
            <a:avLst/>
          </a:prstGeom>
          <a:noFill/>
          <a:ln cap="flat" cmpd="sng" w="38100">
            <a:solidFill>
              <a:srgbClr val="FF0000"/>
            </a:solidFill>
            <a:prstDash val="solid"/>
            <a:round/>
            <a:headEnd len="med" w="med" type="none"/>
            <a:tailEnd len="med" w="med" type="triangle"/>
          </a:ln>
        </p:spPr>
      </p:cxnSp>
      <p:cxnSp>
        <p:nvCxnSpPr>
          <p:cNvPr id="418" name="Google Shape;418;p48"/>
          <p:cNvCxnSpPr/>
          <p:nvPr/>
        </p:nvCxnSpPr>
        <p:spPr>
          <a:xfrm rot="10800000">
            <a:off x="553425" y="2134325"/>
            <a:ext cx="46800" cy="648900"/>
          </a:xfrm>
          <a:prstGeom prst="straightConnector1">
            <a:avLst/>
          </a:prstGeom>
          <a:noFill/>
          <a:ln cap="flat" cmpd="sng" w="38100">
            <a:solidFill>
              <a:srgbClr val="FF0000"/>
            </a:solidFill>
            <a:prstDash val="solid"/>
            <a:round/>
            <a:headEnd len="med" w="med" type="none"/>
            <a:tailEnd len="med" w="med" type="triangle"/>
          </a:ln>
        </p:spPr>
      </p:cxnSp>
      <p:sp>
        <p:nvSpPr>
          <p:cNvPr id="419" name="Google Shape;419;p48"/>
          <p:cNvSpPr txBox="1"/>
          <p:nvPr/>
        </p:nvSpPr>
        <p:spPr>
          <a:xfrm>
            <a:off x="5107375" y="1617825"/>
            <a:ext cx="2254800" cy="140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Alegreya"/>
                <a:ea typeface="Alegreya"/>
                <a:cs typeface="Alegreya"/>
                <a:sym typeface="Alegreya"/>
              </a:rPr>
              <a:t>Similar to while loops, for loops go on until the 2nd statement is fufilled</a:t>
            </a:r>
            <a:endParaRPr sz="1600">
              <a:solidFill>
                <a:schemeClr val="lt1"/>
              </a:solidFill>
              <a:latin typeface="Alegreya"/>
              <a:ea typeface="Alegreya"/>
              <a:cs typeface="Alegreya"/>
              <a:sym typeface="Alegreya"/>
            </a:endParaRPr>
          </a:p>
        </p:txBody>
      </p:sp>
      <p:sp>
        <p:nvSpPr>
          <p:cNvPr id="420" name="Google Shape;420;p48"/>
          <p:cNvSpPr txBox="1"/>
          <p:nvPr/>
        </p:nvSpPr>
        <p:spPr>
          <a:xfrm>
            <a:off x="3146725" y="3429950"/>
            <a:ext cx="2419500" cy="11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Alegreya"/>
                <a:ea typeface="Alegreya"/>
                <a:cs typeface="Alegreya"/>
                <a:sym typeface="Alegreya"/>
              </a:rPr>
              <a:t>Each time we go through the loop, we add 1 to i until it starts to equal </a:t>
            </a:r>
            <a:r>
              <a:rPr lang="en" sz="1600">
                <a:solidFill>
                  <a:schemeClr val="lt1"/>
                </a:solidFill>
                <a:latin typeface="Alegreya"/>
                <a:ea typeface="Alegreya"/>
                <a:cs typeface="Alegreya"/>
                <a:sym typeface="Alegreya"/>
              </a:rPr>
              <a:t>10</a:t>
            </a:r>
            <a:r>
              <a:rPr lang="en" sz="1600">
                <a:solidFill>
                  <a:schemeClr val="lt1"/>
                </a:solidFill>
                <a:latin typeface="Alegreya"/>
                <a:ea typeface="Alegreya"/>
                <a:cs typeface="Alegreya"/>
                <a:sym typeface="Alegreya"/>
              </a:rPr>
              <a:t>.</a:t>
            </a:r>
            <a:endParaRPr sz="1600">
              <a:solidFill>
                <a:schemeClr val="lt1"/>
              </a:solidFill>
              <a:latin typeface="Alegreya"/>
              <a:ea typeface="Alegreya"/>
              <a:cs typeface="Alegreya"/>
              <a:sym typeface="Alegreya"/>
            </a:endParaRPr>
          </a:p>
        </p:txBody>
      </p:sp>
      <p:pic>
        <p:nvPicPr>
          <p:cNvPr id="421" name="Google Shape;421;p48"/>
          <p:cNvPicPr preferRelativeResize="0"/>
          <p:nvPr/>
        </p:nvPicPr>
        <p:blipFill>
          <a:blip r:embed="rId4">
            <a:alphaModFix/>
          </a:blip>
          <a:stretch>
            <a:fillRect/>
          </a:stretch>
        </p:blipFill>
        <p:spPr>
          <a:xfrm>
            <a:off x="422375" y="3668425"/>
            <a:ext cx="2433382" cy="6489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id="426" name="Google Shape;426;p49"/>
          <p:cNvPicPr preferRelativeResize="0"/>
          <p:nvPr/>
        </p:nvPicPr>
        <p:blipFill>
          <a:blip r:embed="rId3">
            <a:alphaModFix/>
          </a:blip>
          <a:stretch>
            <a:fillRect/>
          </a:stretch>
        </p:blipFill>
        <p:spPr>
          <a:xfrm>
            <a:off x="422375" y="1720900"/>
            <a:ext cx="4505801" cy="965525"/>
          </a:xfrm>
          <a:prstGeom prst="rect">
            <a:avLst/>
          </a:prstGeom>
          <a:noFill/>
          <a:ln>
            <a:noFill/>
          </a:ln>
        </p:spPr>
      </p:pic>
      <p:sp>
        <p:nvSpPr>
          <p:cNvPr id="427" name="Google Shape;427;p4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3: Conditionals &amp; Loops</a:t>
            </a:r>
            <a:endParaRPr/>
          </a:p>
        </p:txBody>
      </p:sp>
      <p:sp>
        <p:nvSpPr>
          <p:cNvPr id="428" name="Google Shape;428;p49"/>
          <p:cNvSpPr/>
          <p:nvPr/>
        </p:nvSpPr>
        <p:spPr>
          <a:xfrm>
            <a:off x="469175" y="1880825"/>
            <a:ext cx="489000" cy="253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egreya"/>
              <a:ea typeface="Alegreya"/>
              <a:cs typeface="Alegreya"/>
              <a:sym typeface="Alegreya"/>
            </a:endParaRPr>
          </a:p>
        </p:txBody>
      </p:sp>
      <p:cxnSp>
        <p:nvCxnSpPr>
          <p:cNvPr id="429" name="Google Shape;429;p49"/>
          <p:cNvCxnSpPr/>
          <p:nvPr/>
        </p:nvCxnSpPr>
        <p:spPr>
          <a:xfrm rot="10800000">
            <a:off x="4571875" y="2008450"/>
            <a:ext cx="615300" cy="900"/>
          </a:xfrm>
          <a:prstGeom prst="straightConnector1">
            <a:avLst/>
          </a:prstGeom>
          <a:noFill/>
          <a:ln cap="flat" cmpd="sng" w="38100">
            <a:solidFill>
              <a:srgbClr val="FF0000"/>
            </a:solidFill>
            <a:prstDash val="solid"/>
            <a:round/>
            <a:headEnd len="med" w="med" type="none"/>
            <a:tailEnd len="med" w="med" type="triangle"/>
          </a:ln>
        </p:spPr>
      </p:cxnSp>
      <p:cxnSp>
        <p:nvCxnSpPr>
          <p:cNvPr id="430" name="Google Shape;430;p49"/>
          <p:cNvCxnSpPr/>
          <p:nvPr/>
        </p:nvCxnSpPr>
        <p:spPr>
          <a:xfrm rot="10800000">
            <a:off x="553425" y="2134325"/>
            <a:ext cx="46800" cy="648900"/>
          </a:xfrm>
          <a:prstGeom prst="straightConnector1">
            <a:avLst/>
          </a:prstGeom>
          <a:noFill/>
          <a:ln cap="flat" cmpd="sng" w="38100">
            <a:solidFill>
              <a:srgbClr val="FF0000"/>
            </a:solidFill>
            <a:prstDash val="solid"/>
            <a:round/>
            <a:headEnd len="med" w="med" type="none"/>
            <a:tailEnd len="med" w="med" type="triangle"/>
          </a:ln>
        </p:spPr>
      </p:cxnSp>
      <p:sp>
        <p:nvSpPr>
          <p:cNvPr id="431" name="Google Shape;431;p49"/>
          <p:cNvSpPr txBox="1"/>
          <p:nvPr/>
        </p:nvSpPr>
        <p:spPr>
          <a:xfrm>
            <a:off x="5107375" y="1617825"/>
            <a:ext cx="1510500" cy="140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Alegreya"/>
                <a:ea typeface="Alegreya"/>
                <a:cs typeface="Alegreya"/>
                <a:sym typeface="Alegreya"/>
              </a:rPr>
              <a:t>Similar to while loops, for loops go on until the 2nd statement is </a:t>
            </a:r>
            <a:r>
              <a:rPr lang="en" sz="1600">
                <a:solidFill>
                  <a:schemeClr val="lt1"/>
                </a:solidFill>
                <a:latin typeface="Alegreya"/>
                <a:ea typeface="Alegreya"/>
                <a:cs typeface="Alegreya"/>
                <a:sym typeface="Alegreya"/>
              </a:rPr>
              <a:t>fulfilled</a:t>
            </a:r>
            <a:endParaRPr sz="1600">
              <a:solidFill>
                <a:schemeClr val="lt1"/>
              </a:solidFill>
              <a:latin typeface="Alegreya"/>
              <a:ea typeface="Alegreya"/>
              <a:cs typeface="Alegreya"/>
              <a:sym typeface="Alegreya"/>
            </a:endParaRPr>
          </a:p>
        </p:txBody>
      </p:sp>
      <p:sp>
        <p:nvSpPr>
          <p:cNvPr id="432" name="Google Shape;432;p49"/>
          <p:cNvSpPr txBox="1"/>
          <p:nvPr/>
        </p:nvSpPr>
        <p:spPr>
          <a:xfrm>
            <a:off x="3146725" y="3429950"/>
            <a:ext cx="2419500" cy="11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Alegreya"/>
                <a:ea typeface="Alegreya"/>
                <a:cs typeface="Alegreya"/>
                <a:sym typeface="Alegreya"/>
              </a:rPr>
              <a:t>Each time we go through the loop, we add 1 to i until it starts to equal 10.</a:t>
            </a:r>
            <a:endParaRPr sz="1600">
              <a:solidFill>
                <a:schemeClr val="lt1"/>
              </a:solidFill>
              <a:latin typeface="Alegreya"/>
              <a:ea typeface="Alegreya"/>
              <a:cs typeface="Alegreya"/>
              <a:sym typeface="Alegreya"/>
            </a:endParaRPr>
          </a:p>
        </p:txBody>
      </p:sp>
      <p:pic>
        <p:nvPicPr>
          <p:cNvPr id="433" name="Google Shape;433;p49"/>
          <p:cNvPicPr preferRelativeResize="0"/>
          <p:nvPr/>
        </p:nvPicPr>
        <p:blipFill>
          <a:blip r:embed="rId4">
            <a:alphaModFix/>
          </a:blip>
          <a:stretch>
            <a:fillRect/>
          </a:stretch>
        </p:blipFill>
        <p:spPr>
          <a:xfrm>
            <a:off x="422375" y="3668425"/>
            <a:ext cx="2433382" cy="648900"/>
          </a:xfrm>
          <a:prstGeom prst="rect">
            <a:avLst/>
          </a:prstGeom>
          <a:noFill/>
          <a:ln>
            <a:noFill/>
          </a:ln>
        </p:spPr>
      </p:pic>
      <p:sp>
        <p:nvSpPr>
          <p:cNvPr id="434" name="Google Shape;434;p49"/>
          <p:cNvSpPr txBox="1"/>
          <p:nvPr/>
        </p:nvSpPr>
        <p:spPr>
          <a:xfrm>
            <a:off x="6705125" y="1060400"/>
            <a:ext cx="2031300" cy="3519600"/>
          </a:xfrm>
          <a:prstGeom prst="rect">
            <a:avLst/>
          </a:prstGeom>
          <a:solidFill>
            <a:schemeClr val="lt1"/>
          </a:solid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Alegreya"/>
              <a:buAutoNum type="arabicPeriod"/>
            </a:pPr>
            <a:r>
              <a:rPr lang="en">
                <a:solidFill>
                  <a:schemeClr val="dk1"/>
                </a:solidFill>
                <a:latin typeface="Alegreya"/>
                <a:ea typeface="Alegreya"/>
                <a:cs typeface="Alegreya"/>
                <a:sym typeface="Alegreya"/>
              </a:rPr>
              <a:t>The first statement is executed once before </a:t>
            </a:r>
            <a:r>
              <a:rPr lang="en">
                <a:solidFill>
                  <a:schemeClr val="dk1"/>
                </a:solidFill>
                <a:latin typeface="Alegreya"/>
                <a:ea typeface="Alegreya"/>
                <a:cs typeface="Alegreya"/>
                <a:sym typeface="Alegreya"/>
              </a:rPr>
              <a:t>everything</a:t>
            </a:r>
            <a:r>
              <a:rPr lang="en">
                <a:solidFill>
                  <a:schemeClr val="dk1"/>
                </a:solidFill>
                <a:latin typeface="Alegreya"/>
                <a:ea typeface="Alegreya"/>
                <a:cs typeface="Alegreya"/>
                <a:sym typeface="Alegreya"/>
              </a:rPr>
              <a:t> else</a:t>
            </a:r>
            <a:endParaRPr>
              <a:solidFill>
                <a:schemeClr val="dk1"/>
              </a:solidFill>
              <a:latin typeface="Alegreya"/>
              <a:ea typeface="Alegreya"/>
              <a:cs typeface="Alegreya"/>
              <a:sym typeface="Alegreya"/>
            </a:endParaRPr>
          </a:p>
          <a:p>
            <a:pPr indent="-317500" lvl="0" marL="457200" rtl="0" algn="l">
              <a:spcBef>
                <a:spcPts val="0"/>
              </a:spcBef>
              <a:spcAft>
                <a:spcPts val="0"/>
              </a:spcAft>
              <a:buClr>
                <a:schemeClr val="dk1"/>
              </a:buClr>
              <a:buSzPts val="1400"/>
              <a:buFont typeface="Alegreya"/>
              <a:buAutoNum type="arabicPeriod"/>
            </a:pPr>
            <a:r>
              <a:rPr lang="en">
                <a:solidFill>
                  <a:schemeClr val="dk1"/>
                </a:solidFill>
                <a:latin typeface="Alegreya"/>
                <a:ea typeface="Alegreya"/>
                <a:cs typeface="Alegreya"/>
                <a:sym typeface="Alegreya"/>
              </a:rPr>
              <a:t>The second </a:t>
            </a:r>
            <a:r>
              <a:rPr lang="en">
                <a:solidFill>
                  <a:schemeClr val="dk1"/>
                </a:solidFill>
                <a:latin typeface="Alegreya"/>
                <a:ea typeface="Alegreya"/>
                <a:cs typeface="Alegreya"/>
                <a:sym typeface="Alegreya"/>
              </a:rPr>
              <a:t>statement</a:t>
            </a:r>
            <a:r>
              <a:rPr lang="en">
                <a:solidFill>
                  <a:schemeClr val="dk1"/>
                </a:solidFill>
                <a:latin typeface="Alegreya"/>
                <a:ea typeface="Alegreya"/>
                <a:cs typeface="Alegreya"/>
                <a:sym typeface="Alegreya"/>
              </a:rPr>
              <a:t> is the condition that the loop needs to reach before it ends</a:t>
            </a:r>
            <a:endParaRPr>
              <a:solidFill>
                <a:schemeClr val="dk1"/>
              </a:solidFill>
              <a:latin typeface="Alegreya"/>
              <a:ea typeface="Alegreya"/>
              <a:cs typeface="Alegreya"/>
              <a:sym typeface="Alegreya"/>
            </a:endParaRPr>
          </a:p>
          <a:p>
            <a:pPr indent="-317500" lvl="0" marL="457200" rtl="0" algn="l">
              <a:spcBef>
                <a:spcPts val="0"/>
              </a:spcBef>
              <a:spcAft>
                <a:spcPts val="0"/>
              </a:spcAft>
              <a:buClr>
                <a:schemeClr val="dk1"/>
              </a:buClr>
              <a:buSzPts val="1400"/>
              <a:buFont typeface="Alegreya"/>
              <a:buAutoNum type="arabicPeriod"/>
            </a:pPr>
            <a:r>
              <a:rPr lang="en">
                <a:solidFill>
                  <a:schemeClr val="dk1"/>
                </a:solidFill>
                <a:latin typeface="Alegreya"/>
                <a:ea typeface="Alegreya"/>
                <a:cs typeface="Alegreya"/>
                <a:sym typeface="Alegreya"/>
              </a:rPr>
              <a:t>The third statement is what happens to the variable in the first statement after every loop</a:t>
            </a:r>
            <a:endParaRPr>
              <a:solidFill>
                <a:schemeClr val="dk1"/>
              </a:solidFill>
              <a:latin typeface="Alegreya"/>
              <a:ea typeface="Alegreya"/>
              <a:cs typeface="Alegreya"/>
              <a:sym typeface="Alegrey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pic>
        <p:nvPicPr>
          <p:cNvPr id="439" name="Google Shape;439;p50"/>
          <p:cNvPicPr preferRelativeResize="0"/>
          <p:nvPr/>
        </p:nvPicPr>
        <p:blipFill>
          <a:blip r:embed="rId3">
            <a:alphaModFix/>
          </a:blip>
          <a:stretch>
            <a:fillRect/>
          </a:stretch>
        </p:blipFill>
        <p:spPr>
          <a:xfrm>
            <a:off x="422375" y="1720900"/>
            <a:ext cx="4505801" cy="965525"/>
          </a:xfrm>
          <a:prstGeom prst="rect">
            <a:avLst/>
          </a:prstGeom>
          <a:noFill/>
          <a:ln>
            <a:noFill/>
          </a:ln>
        </p:spPr>
      </p:pic>
      <p:sp>
        <p:nvSpPr>
          <p:cNvPr id="440" name="Google Shape;440;p5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3: Conditionals &amp; Loops</a:t>
            </a:r>
            <a:endParaRPr/>
          </a:p>
        </p:txBody>
      </p:sp>
      <p:sp>
        <p:nvSpPr>
          <p:cNvPr id="441" name="Google Shape;441;p50"/>
          <p:cNvSpPr/>
          <p:nvPr/>
        </p:nvSpPr>
        <p:spPr>
          <a:xfrm>
            <a:off x="469175" y="1880825"/>
            <a:ext cx="489000" cy="253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egreya"/>
              <a:ea typeface="Alegreya"/>
              <a:cs typeface="Alegreya"/>
              <a:sym typeface="Alegreya"/>
            </a:endParaRPr>
          </a:p>
        </p:txBody>
      </p:sp>
      <p:cxnSp>
        <p:nvCxnSpPr>
          <p:cNvPr id="442" name="Google Shape;442;p50"/>
          <p:cNvCxnSpPr/>
          <p:nvPr/>
        </p:nvCxnSpPr>
        <p:spPr>
          <a:xfrm rot="10800000">
            <a:off x="4571875" y="2008450"/>
            <a:ext cx="615300" cy="900"/>
          </a:xfrm>
          <a:prstGeom prst="straightConnector1">
            <a:avLst/>
          </a:prstGeom>
          <a:noFill/>
          <a:ln cap="flat" cmpd="sng" w="38100">
            <a:solidFill>
              <a:srgbClr val="FF0000"/>
            </a:solidFill>
            <a:prstDash val="solid"/>
            <a:round/>
            <a:headEnd len="med" w="med" type="none"/>
            <a:tailEnd len="med" w="med" type="triangle"/>
          </a:ln>
        </p:spPr>
      </p:cxnSp>
      <p:cxnSp>
        <p:nvCxnSpPr>
          <p:cNvPr id="443" name="Google Shape;443;p50"/>
          <p:cNvCxnSpPr/>
          <p:nvPr/>
        </p:nvCxnSpPr>
        <p:spPr>
          <a:xfrm rot="10800000">
            <a:off x="553425" y="2134325"/>
            <a:ext cx="46800" cy="648900"/>
          </a:xfrm>
          <a:prstGeom prst="straightConnector1">
            <a:avLst/>
          </a:prstGeom>
          <a:noFill/>
          <a:ln cap="flat" cmpd="sng" w="38100">
            <a:solidFill>
              <a:srgbClr val="FF0000"/>
            </a:solidFill>
            <a:prstDash val="solid"/>
            <a:round/>
            <a:headEnd len="med" w="med" type="none"/>
            <a:tailEnd len="med" w="med" type="triangle"/>
          </a:ln>
        </p:spPr>
      </p:cxnSp>
      <p:sp>
        <p:nvSpPr>
          <p:cNvPr id="444" name="Google Shape;444;p50"/>
          <p:cNvSpPr txBox="1"/>
          <p:nvPr/>
        </p:nvSpPr>
        <p:spPr>
          <a:xfrm>
            <a:off x="5107375" y="1617825"/>
            <a:ext cx="1510500" cy="140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Alegreya"/>
                <a:ea typeface="Alegreya"/>
                <a:cs typeface="Alegreya"/>
                <a:sym typeface="Alegreya"/>
              </a:rPr>
              <a:t>Similar to while loops, for loops go on until the 2nd statement is fulfilled</a:t>
            </a:r>
            <a:endParaRPr sz="1600">
              <a:solidFill>
                <a:schemeClr val="lt1"/>
              </a:solidFill>
              <a:latin typeface="Alegreya"/>
              <a:ea typeface="Alegreya"/>
              <a:cs typeface="Alegreya"/>
              <a:sym typeface="Alegreya"/>
            </a:endParaRPr>
          </a:p>
        </p:txBody>
      </p:sp>
      <p:sp>
        <p:nvSpPr>
          <p:cNvPr id="445" name="Google Shape;445;p50"/>
          <p:cNvSpPr txBox="1"/>
          <p:nvPr/>
        </p:nvSpPr>
        <p:spPr>
          <a:xfrm>
            <a:off x="1694325" y="3298900"/>
            <a:ext cx="2419500" cy="11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lt1"/>
                </a:solidFill>
                <a:latin typeface="Alegreya"/>
                <a:ea typeface="Alegreya"/>
                <a:cs typeface="Alegreya"/>
                <a:sym typeface="Alegreya"/>
              </a:rPr>
              <a:t>Practice: Just like the while loop, can we write a for loop to add 1 to i until it equals 27?</a:t>
            </a:r>
            <a:endParaRPr b="1" sz="1600">
              <a:solidFill>
                <a:schemeClr val="lt1"/>
              </a:solidFill>
              <a:latin typeface="Alegreya"/>
              <a:ea typeface="Alegreya"/>
              <a:cs typeface="Alegreya"/>
              <a:sym typeface="Alegreya"/>
            </a:endParaRPr>
          </a:p>
        </p:txBody>
      </p:sp>
      <p:sp>
        <p:nvSpPr>
          <p:cNvPr id="446" name="Google Shape;446;p50"/>
          <p:cNvSpPr txBox="1"/>
          <p:nvPr/>
        </p:nvSpPr>
        <p:spPr>
          <a:xfrm>
            <a:off x="6705125" y="1060400"/>
            <a:ext cx="2031300" cy="3519600"/>
          </a:xfrm>
          <a:prstGeom prst="rect">
            <a:avLst/>
          </a:prstGeom>
          <a:solidFill>
            <a:schemeClr val="lt1"/>
          </a:solid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Alegreya"/>
              <a:buAutoNum type="arabicPeriod"/>
            </a:pPr>
            <a:r>
              <a:rPr lang="en">
                <a:solidFill>
                  <a:schemeClr val="dk1"/>
                </a:solidFill>
                <a:latin typeface="Alegreya"/>
                <a:ea typeface="Alegreya"/>
                <a:cs typeface="Alegreya"/>
                <a:sym typeface="Alegreya"/>
              </a:rPr>
              <a:t>The first statement is executed once before everything else</a:t>
            </a:r>
            <a:endParaRPr>
              <a:solidFill>
                <a:schemeClr val="dk1"/>
              </a:solidFill>
              <a:latin typeface="Alegreya"/>
              <a:ea typeface="Alegreya"/>
              <a:cs typeface="Alegreya"/>
              <a:sym typeface="Alegreya"/>
            </a:endParaRPr>
          </a:p>
          <a:p>
            <a:pPr indent="-317500" lvl="0" marL="457200" rtl="0" algn="l">
              <a:spcBef>
                <a:spcPts val="0"/>
              </a:spcBef>
              <a:spcAft>
                <a:spcPts val="0"/>
              </a:spcAft>
              <a:buClr>
                <a:schemeClr val="dk1"/>
              </a:buClr>
              <a:buSzPts val="1400"/>
              <a:buFont typeface="Alegreya"/>
              <a:buAutoNum type="arabicPeriod"/>
            </a:pPr>
            <a:r>
              <a:rPr lang="en">
                <a:solidFill>
                  <a:schemeClr val="dk1"/>
                </a:solidFill>
                <a:latin typeface="Alegreya"/>
                <a:ea typeface="Alegreya"/>
                <a:cs typeface="Alegreya"/>
                <a:sym typeface="Alegreya"/>
              </a:rPr>
              <a:t>The second statement is the condition that the loop needs to reach before it ends</a:t>
            </a:r>
            <a:endParaRPr>
              <a:solidFill>
                <a:schemeClr val="dk1"/>
              </a:solidFill>
              <a:latin typeface="Alegreya"/>
              <a:ea typeface="Alegreya"/>
              <a:cs typeface="Alegreya"/>
              <a:sym typeface="Alegreya"/>
            </a:endParaRPr>
          </a:p>
          <a:p>
            <a:pPr indent="-317500" lvl="0" marL="457200" rtl="0" algn="l">
              <a:spcBef>
                <a:spcPts val="0"/>
              </a:spcBef>
              <a:spcAft>
                <a:spcPts val="0"/>
              </a:spcAft>
              <a:buClr>
                <a:schemeClr val="dk1"/>
              </a:buClr>
              <a:buSzPts val="1400"/>
              <a:buFont typeface="Alegreya"/>
              <a:buAutoNum type="arabicPeriod"/>
            </a:pPr>
            <a:r>
              <a:rPr lang="en">
                <a:solidFill>
                  <a:schemeClr val="dk1"/>
                </a:solidFill>
                <a:latin typeface="Alegreya"/>
                <a:ea typeface="Alegreya"/>
                <a:cs typeface="Alegreya"/>
                <a:sym typeface="Alegreya"/>
              </a:rPr>
              <a:t>The third statement is what happens to the variable in the first statement after every loop</a:t>
            </a:r>
            <a:endParaRPr>
              <a:solidFill>
                <a:schemeClr val="dk1"/>
              </a:solidFill>
              <a:latin typeface="Alegreya"/>
              <a:ea typeface="Alegreya"/>
              <a:cs typeface="Alegreya"/>
              <a:sym typeface="Alegrey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51"/>
          <p:cNvSpPr txBox="1"/>
          <p:nvPr>
            <p:ph type="title"/>
          </p:nvPr>
        </p:nvSpPr>
        <p:spPr>
          <a:xfrm>
            <a:off x="1241800" y="4962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3: Project!!</a:t>
            </a:r>
            <a:endParaRPr/>
          </a:p>
        </p:txBody>
      </p:sp>
      <p:sp>
        <p:nvSpPr>
          <p:cNvPr id="452" name="Google Shape;452;p51"/>
          <p:cNvSpPr txBox="1"/>
          <p:nvPr>
            <p:ph idx="1" type="body"/>
          </p:nvPr>
        </p:nvSpPr>
        <p:spPr>
          <a:xfrm>
            <a:off x="1094400" y="573800"/>
            <a:ext cx="80496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t>Objective:</a:t>
            </a:r>
            <a:r>
              <a:rPr lang="en"/>
              <a:t> Your task is to create a Java game where the player has to guess a randomly generated number between 1 and 100. The player will have 10 attempts to guess the correct number. After each guess, the game will tell the player whether their guess was too high, too low, or correct. If the player runs out of attempts without guessing correctly, the game will end.</a:t>
            </a:r>
            <a:endParaRPr/>
          </a:p>
        </p:txBody>
      </p:sp>
      <p:sp>
        <p:nvSpPr>
          <p:cNvPr id="453" name="Google Shape;453;p51"/>
          <p:cNvSpPr txBox="1"/>
          <p:nvPr>
            <p:ph idx="1" type="body"/>
          </p:nvPr>
        </p:nvSpPr>
        <p:spPr>
          <a:xfrm>
            <a:off x="131400" y="1767725"/>
            <a:ext cx="9012600" cy="3320100"/>
          </a:xfrm>
          <a:prstGeom prst="rect">
            <a:avLst/>
          </a:prstGeom>
        </p:spPr>
        <p:txBody>
          <a:bodyPr anchorCtr="0" anchor="t" bIns="91425" lIns="91425" spcFirstLastPara="1" rIns="91425" wrap="square" tIns="91425">
            <a:noAutofit/>
          </a:bodyPr>
          <a:lstStyle/>
          <a:p>
            <a:pPr indent="-304800" lvl="0" marL="457200" rtl="0" algn="l">
              <a:spcBef>
                <a:spcPts val="1200"/>
              </a:spcBef>
              <a:spcAft>
                <a:spcPts val="0"/>
              </a:spcAft>
              <a:buClr>
                <a:schemeClr val="lt1"/>
              </a:buClr>
              <a:buSzPts val="1200"/>
              <a:buFont typeface="Alegreya"/>
              <a:buAutoNum type="arabicPeriod"/>
            </a:pPr>
            <a:r>
              <a:rPr b="1" lang="en" sz="1200"/>
              <a:t>Game Setup:</a:t>
            </a:r>
            <a:endParaRPr b="1" sz="1200"/>
          </a:p>
          <a:p>
            <a:pPr indent="-304800" lvl="1" marL="914400" rtl="0" algn="l">
              <a:spcBef>
                <a:spcPts val="0"/>
              </a:spcBef>
              <a:spcAft>
                <a:spcPts val="0"/>
              </a:spcAft>
              <a:buClr>
                <a:schemeClr val="lt1"/>
              </a:buClr>
              <a:buSzPts val="1200"/>
              <a:buFont typeface="Alegreya"/>
              <a:buChar char="○"/>
            </a:pPr>
            <a:r>
              <a:rPr lang="en" sz="1200"/>
              <a:t>The program should gen</a:t>
            </a:r>
            <a:r>
              <a:rPr lang="en" sz="1200"/>
              <a:t>erat</a:t>
            </a:r>
            <a:r>
              <a:rPr lang="en" sz="1200"/>
              <a:t>e a random target number between 1 and 100.</a:t>
            </a:r>
            <a:endParaRPr sz="1200"/>
          </a:p>
          <a:p>
            <a:pPr indent="-304800" lvl="1" marL="914400" rtl="0" algn="l">
              <a:spcBef>
                <a:spcPts val="0"/>
              </a:spcBef>
              <a:spcAft>
                <a:spcPts val="0"/>
              </a:spcAft>
              <a:buClr>
                <a:schemeClr val="lt1"/>
              </a:buClr>
              <a:buSzPts val="1200"/>
              <a:buFont typeface="Alegreya"/>
              <a:buChar char="○"/>
            </a:pPr>
            <a:r>
              <a:rPr lang="en" sz="1200"/>
              <a:t>The player will have 10 attempts to guess the target number.</a:t>
            </a:r>
            <a:endParaRPr sz="1200"/>
          </a:p>
          <a:p>
            <a:pPr indent="-304800" lvl="1" marL="914400" rtl="0" algn="l">
              <a:spcBef>
                <a:spcPts val="0"/>
              </a:spcBef>
              <a:spcAft>
                <a:spcPts val="0"/>
              </a:spcAft>
              <a:buClr>
                <a:schemeClr val="lt1"/>
              </a:buClr>
              <a:buSzPts val="1200"/>
              <a:buFont typeface="Alegreya"/>
              <a:buChar char="○"/>
            </a:pPr>
            <a:r>
              <a:rPr lang="en" sz="1200"/>
              <a:t>The program should give feedback after each guess: whether the guess is too high, too low, or correct.</a:t>
            </a:r>
            <a:endParaRPr sz="1200"/>
          </a:p>
          <a:p>
            <a:pPr indent="-304800" lvl="1" marL="914400" rtl="0" algn="l">
              <a:spcBef>
                <a:spcPts val="0"/>
              </a:spcBef>
              <a:spcAft>
                <a:spcPts val="0"/>
              </a:spcAft>
              <a:buClr>
                <a:schemeClr val="lt1"/>
              </a:buClr>
              <a:buSzPts val="1200"/>
              <a:buFont typeface="Alegreya"/>
              <a:buChar char="○"/>
            </a:pPr>
            <a:r>
              <a:rPr lang="en" sz="1200"/>
              <a:t>The game should end when the player guesses correctly or runs out of attempts.</a:t>
            </a:r>
            <a:endParaRPr sz="1200"/>
          </a:p>
          <a:p>
            <a:pPr indent="-304800" lvl="0" marL="457200" rtl="0" algn="l">
              <a:spcBef>
                <a:spcPts val="0"/>
              </a:spcBef>
              <a:spcAft>
                <a:spcPts val="0"/>
              </a:spcAft>
              <a:buClr>
                <a:schemeClr val="lt1"/>
              </a:buClr>
              <a:buSzPts val="1200"/>
              <a:buFont typeface="Alegreya"/>
              <a:buAutoNum type="arabicPeriod"/>
            </a:pPr>
            <a:r>
              <a:rPr b="1" lang="en" sz="1200"/>
              <a:t>Looping and Conditionals:</a:t>
            </a:r>
            <a:endParaRPr b="1" sz="1200"/>
          </a:p>
          <a:p>
            <a:pPr indent="-304800" lvl="1" marL="914400" rtl="0" algn="l">
              <a:spcBef>
                <a:spcPts val="0"/>
              </a:spcBef>
              <a:spcAft>
                <a:spcPts val="0"/>
              </a:spcAft>
              <a:buClr>
                <a:schemeClr val="lt1"/>
              </a:buClr>
              <a:buSzPts val="1200"/>
              <a:buFont typeface="Arial"/>
              <a:buChar char="○"/>
            </a:pPr>
            <a:r>
              <a:rPr lang="en" sz="1200"/>
              <a:t>Use a while loop to keep track of the player's guesses and remaining attempts.</a:t>
            </a:r>
            <a:endParaRPr sz="1200"/>
          </a:p>
          <a:p>
            <a:pPr indent="-304800" lvl="1" marL="914400" rtl="0" algn="l">
              <a:spcBef>
                <a:spcPts val="0"/>
              </a:spcBef>
              <a:spcAft>
                <a:spcPts val="0"/>
              </a:spcAft>
              <a:buClr>
                <a:schemeClr val="lt1"/>
              </a:buClr>
              <a:buSzPts val="1200"/>
              <a:buFont typeface="Arial"/>
              <a:buChar char="○"/>
            </a:pPr>
            <a:r>
              <a:rPr lang="en" sz="1200"/>
              <a:t>Use if-else statements to check whether the guess is too high, too low, or correct.</a:t>
            </a:r>
            <a:endParaRPr sz="1200"/>
          </a:p>
          <a:p>
            <a:pPr indent="-304800" lvl="1" marL="914400" rtl="0" algn="l">
              <a:spcBef>
                <a:spcPts val="0"/>
              </a:spcBef>
              <a:spcAft>
                <a:spcPts val="0"/>
              </a:spcAft>
              <a:buClr>
                <a:schemeClr val="lt1"/>
              </a:buClr>
              <a:buSzPts val="1200"/>
              <a:buFont typeface="Alegreya"/>
              <a:buChar char="○"/>
            </a:pPr>
            <a:r>
              <a:rPr lang="en" sz="1200"/>
              <a:t>After each guess, display how many attempts are left, unless the game is over.</a:t>
            </a:r>
            <a:endParaRPr sz="1200"/>
          </a:p>
          <a:p>
            <a:pPr indent="-304800" lvl="0" marL="457200" rtl="0" algn="l">
              <a:spcBef>
                <a:spcPts val="0"/>
              </a:spcBef>
              <a:spcAft>
                <a:spcPts val="0"/>
              </a:spcAft>
              <a:buClr>
                <a:schemeClr val="lt1"/>
              </a:buClr>
              <a:buSzPts val="1200"/>
              <a:buFont typeface="Alegreya"/>
              <a:buAutoNum type="arabicPeriod"/>
            </a:pPr>
            <a:r>
              <a:rPr b="1" lang="en" sz="1200"/>
              <a:t>End Game:</a:t>
            </a:r>
            <a:endParaRPr b="1" sz="1200"/>
          </a:p>
          <a:p>
            <a:pPr indent="-304800" lvl="1" marL="914400" rtl="0" algn="l">
              <a:spcBef>
                <a:spcPts val="0"/>
              </a:spcBef>
              <a:spcAft>
                <a:spcPts val="0"/>
              </a:spcAft>
              <a:buClr>
                <a:schemeClr val="lt1"/>
              </a:buClr>
              <a:buSzPts val="1200"/>
              <a:buFont typeface="Alegreya"/>
              <a:buChar char="○"/>
            </a:pPr>
            <a:r>
              <a:rPr lang="en" sz="1200"/>
              <a:t>If the player guesses the correct number, print a congratulatory message.</a:t>
            </a:r>
            <a:endParaRPr sz="1200"/>
          </a:p>
          <a:p>
            <a:pPr indent="-304800" lvl="1" marL="914400" rtl="0" algn="l">
              <a:spcBef>
                <a:spcPts val="0"/>
              </a:spcBef>
              <a:spcAft>
                <a:spcPts val="0"/>
              </a:spcAft>
              <a:buClr>
                <a:schemeClr val="lt1"/>
              </a:buClr>
              <a:buSzPts val="1200"/>
              <a:buFont typeface="Alegreya"/>
              <a:buChar char="○"/>
            </a:pPr>
            <a:r>
              <a:rPr lang="en" sz="1200"/>
              <a:t>If the player runs out of attempts without guessing correctly, print a game over message, revealing the correct number.</a:t>
            </a:r>
            <a:endParaRPr sz="1200"/>
          </a:p>
          <a:p>
            <a:pPr indent="-304800" lvl="0" marL="457200" rtl="0" algn="l">
              <a:spcBef>
                <a:spcPts val="0"/>
              </a:spcBef>
              <a:spcAft>
                <a:spcPts val="0"/>
              </a:spcAft>
              <a:buClr>
                <a:schemeClr val="lt1"/>
              </a:buClr>
              <a:buSzPts val="1200"/>
              <a:buFont typeface="Alegreya"/>
              <a:buAutoNum type="arabicPeriod"/>
            </a:pPr>
            <a:r>
              <a:rPr b="1" lang="en" sz="1200"/>
              <a:t>User Interaction:</a:t>
            </a:r>
            <a:endParaRPr b="1" sz="1200"/>
          </a:p>
          <a:p>
            <a:pPr indent="-304800" lvl="1" marL="914400" rtl="0" algn="l">
              <a:spcBef>
                <a:spcPts val="0"/>
              </a:spcBef>
              <a:spcAft>
                <a:spcPts val="0"/>
              </a:spcAft>
              <a:buClr>
                <a:schemeClr val="lt1"/>
              </a:buClr>
              <a:buSzPts val="1200"/>
              <a:buFont typeface="Alegreya"/>
              <a:buChar char="○"/>
            </a:pPr>
            <a:r>
              <a:rPr lang="en" sz="1200"/>
              <a:t>The player should be prompted to enter their guess after each round.</a:t>
            </a:r>
            <a:endParaRPr sz="1200"/>
          </a:p>
          <a:p>
            <a:pPr indent="-304800" lvl="1" marL="914400" rtl="0" algn="l">
              <a:spcBef>
                <a:spcPts val="0"/>
              </a:spcBef>
              <a:spcAft>
                <a:spcPts val="0"/>
              </a:spcAft>
              <a:buClr>
                <a:schemeClr val="lt1"/>
              </a:buClr>
              <a:buSzPts val="1200"/>
              <a:buFont typeface="Alegreya"/>
              <a:buChar char="○"/>
            </a:pPr>
            <a:r>
              <a:rPr lang="en" sz="1200"/>
              <a:t>The program should continuously update the player on how many attempts they have left.</a:t>
            </a:r>
            <a:endParaRPr sz="1200"/>
          </a:p>
          <a:p>
            <a:pPr indent="0" lvl="0" marL="0" rtl="0" algn="l">
              <a:spcBef>
                <a:spcPts val="1200"/>
              </a:spcBef>
              <a:spcAft>
                <a:spcPts val="1200"/>
              </a:spcAft>
              <a:buNone/>
            </a:pPr>
            <a:r>
              <a:t/>
            </a:r>
            <a:endParaRPr b="1"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is it useful to learn?</a:t>
            </a:r>
            <a:endParaRPr/>
          </a:p>
        </p:txBody>
      </p:sp>
      <p:sp>
        <p:nvSpPr>
          <p:cNvPr id="156" name="Google Shape;156;p1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Alegreya"/>
              <a:buChar char="-"/>
            </a:pPr>
            <a:r>
              <a:rPr lang="en" sz="1800"/>
              <a:t>Learning Java allows you to create your own programs</a:t>
            </a:r>
            <a:endParaRPr sz="1800"/>
          </a:p>
          <a:p>
            <a:pPr indent="0" lvl="0" marL="457200" rtl="0" algn="l">
              <a:spcBef>
                <a:spcPts val="1200"/>
              </a:spcBef>
              <a:spcAft>
                <a:spcPts val="0"/>
              </a:spcAft>
              <a:buNone/>
            </a:pPr>
            <a:r>
              <a:t/>
            </a:r>
            <a:endParaRPr sz="1800"/>
          </a:p>
          <a:p>
            <a:pPr indent="-342900" lvl="0" marL="457200" rtl="0" algn="l">
              <a:spcBef>
                <a:spcPts val="1200"/>
              </a:spcBef>
              <a:spcAft>
                <a:spcPts val="0"/>
              </a:spcAft>
              <a:buSzPts val="1800"/>
              <a:buChar char="-"/>
            </a:pPr>
            <a:r>
              <a:rPr lang="en" sz="1800"/>
              <a:t>Technology is becoming more and more important in our daily lives</a:t>
            </a:r>
            <a:endParaRPr sz="1800"/>
          </a:p>
          <a:p>
            <a:pPr indent="0" lvl="0" marL="457200" rtl="0" algn="l">
              <a:spcBef>
                <a:spcPts val="1200"/>
              </a:spcBef>
              <a:spcAft>
                <a:spcPts val="0"/>
              </a:spcAft>
              <a:buNone/>
            </a:pPr>
            <a:r>
              <a:t/>
            </a:r>
            <a:endParaRPr sz="1800"/>
          </a:p>
          <a:p>
            <a:pPr indent="-342900" lvl="0" marL="457200" rtl="0" algn="l">
              <a:spcBef>
                <a:spcPts val="1200"/>
              </a:spcBef>
              <a:spcAft>
                <a:spcPts val="0"/>
              </a:spcAft>
              <a:buSzPts val="1800"/>
              <a:buChar char="-"/>
            </a:pPr>
            <a:r>
              <a:rPr lang="en" sz="1800"/>
              <a:t>You can program games; Minecraft is programmed in Java</a:t>
            </a:r>
            <a:endParaRPr sz="18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3: Project Solution</a:t>
            </a:r>
            <a:endParaRPr/>
          </a:p>
        </p:txBody>
      </p:sp>
      <p:pic>
        <p:nvPicPr>
          <p:cNvPr id="459" name="Google Shape;459;p52"/>
          <p:cNvPicPr preferRelativeResize="0"/>
          <p:nvPr/>
        </p:nvPicPr>
        <p:blipFill>
          <a:blip r:embed="rId3">
            <a:alphaModFix/>
          </a:blip>
          <a:stretch>
            <a:fillRect/>
          </a:stretch>
        </p:blipFill>
        <p:spPr>
          <a:xfrm>
            <a:off x="328800" y="1307850"/>
            <a:ext cx="4122501" cy="3132908"/>
          </a:xfrm>
          <a:prstGeom prst="rect">
            <a:avLst/>
          </a:prstGeom>
          <a:noFill/>
          <a:ln>
            <a:noFill/>
          </a:ln>
        </p:spPr>
      </p:pic>
      <p:pic>
        <p:nvPicPr>
          <p:cNvPr id="460" name="Google Shape;460;p52"/>
          <p:cNvPicPr preferRelativeResize="0"/>
          <p:nvPr/>
        </p:nvPicPr>
        <p:blipFill>
          <a:blip r:embed="rId4">
            <a:alphaModFix/>
          </a:blip>
          <a:stretch>
            <a:fillRect/>
          </a:stretch>
        </p:blipFill>
        <p:spPr>
          <a:xfrm>
            <a:off x="4572000" y="1307850"/>
            <a:ext cx="4177183" cy="31329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4: String Methods</a:t>
            </a:r>
            <a:endParaRPr/>
          </a:p>
        </p:txBody>
      </p:sp>
      <p:sp>
        <p:nvSpPr>
          <p:cNvPr id="466" name="Google Shape;466;p53"/>
          <p:cNvSpPr txBox="1"/>
          <p:nvPr>
            <p:ph idx="1" type="body"/>
          </p:nvPr>
        </p:nvSpPr>
        <p:spPr>
          <a:xfrm>
            <a:off x="1297500" y="1127150"/>
            <a:ext cx="7038900" cy="3792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Java String class has a variety of built in methods that you can use on strings. They are very useful and helpful to know. Some of the most important string methods are:</a:t>
            </a:r>
            <a:endParaRPr/>
          </a:p>
          <a:p>
            <a:pPr indent="-330200" lvl="0" marL="457200" rtl="0" algn="l">
              <a:spcBef>
                <a:spcPts val="1200"/>
              </a:spcBef>
              <a:spcAft>
                <a:spcPts val="0"/>
              </a:spcAft>
              <a:buSzPts val="1600"/>
              <a:buChar char="●"/>
            </a:pPr>
            <a:r>
              <a:rPr lang="en"/>
              <a:t>int </a:t>
            </a:r>
            <a:r>
              <a:rPr lang="en">
                <a:solidFill>
                  <a:schemeClr val="lt2"/>
                </a:solidFill>
              </a:rPr>
              <a:t>length()</a:t>
            </a:r>
            <a:r>
              <a:rPr lang="en"/>
              <a:t> </a:t>
            </a:r>
            <a:r>
              <a:rPr lang="en"/>
              <a:t>- returns the number of characters in a string object</a:t>
            </a:r>
            <a:endParaRPr/>
          </a:p>
          <a:p>
            <a:pPr indent="-330200" lvl="0" marL="457200" rtl="0" algn="l">
              <a:spcBef>
                <a:spcPts val="0"/>
              </a:spcBef>
              <a:spcAft>
                <a:spcPts val="0"/>
              </a:spcAft>
              <a:buSzPts val="1600"/>
              <a:buChar char="●"/>
            </a:pPr>
            <a:r>
              <a:rPr lang="en"/>
              <a:t>String </a:t>
            </a:r>
            <a:r>
              <a:rPr lang="en">
                <a:solidFill>
                  <a:srgbClr val="6FA8DC"/>
                </a:solidFill>
              </a:rPr>
              <a:t>substring(int from, into to)</a:t>
            </a:r>
            <a:r>
              <a:rPr lang="en"/>
              <a:t> - returns the substring beginning at index from and ending at index - 1</a:t>
            </a:r>
            <a:endParaRPr/>
          </a:p>
          <a:p>
            <a:pPr indent="-330200" lvl="0" marL="457200" rtl="0" algn="l">
              <a:spcBef>
                <a:spcPts val="0"/>
              </a:spcBef>
              <a:spcAft>
                <a:spcPts val="0"/>
              </a:spcAft>
              <a:buSzPts val="1600"/>
              <a:buChar char="●"/>
            </a:pPr>
            <a:r>
              <a:rPr lang="en"/>
              <a:t>i</a:t>
            </a:r>
            <a:r>
              <a:rPr lang="en"/>
              <a:t>nt </a:t>
            </a:r>
            <a:r>
              <a:rPr lang="en">
                <a:solidFill>
                  <a:schemeClr val="lt2"/>
                </a:solidFill>
              </a:rPr>
              <a:t>indexOf(String str)</a:t>
            </a:r>
            <a:r>
              <a:rPr lang="en"/>
              <a:t> - returns the index of the first </a:t>
            </a:r>
            <a:r>
              <a:rPr lang="en"/>
              <a:t>occurrence</a:t>
            </a:r>
            <a:r>
              <a:rPr lang="en"/>
              <a:t> of str; returns -1 if not found</a:t>
            </a:r>
            <a:endParaRPr/>
          </a:p>
          <a:p>
            <a:pPr indent="-330200" lvl="0" marL="457200" rtl="0" algn="l">
              <a:spcBef>
                <a:spcPts val="0"/>
              </a:spcBef>
              <a:spcAft>
                <a:spcPts val="0"/>
              </a:spcAft>
              <a:buSzPts val="1600"/>
              <a:buChar char="●"/>
            </a:pPr>
            <a:r>
              <a:rPr lang="en"/>
              <a:t>b</a:t>
            </a:r>
            <a:r>
              <a:rPr lang="en"/>
              <a:t>oolean </a:t>
            </a:r>
            <a:r>
              <a:rPr lang="en">
                <a:solidFill>
                  <a:srgbClr val="6FA8DC"/>
                </a:solidFill>
              </a:rPr>
              <a:t>equals(String other)</a:t>
            </a:r>
            <a:r>
              <a:rPr lang="en"/>
              <a:t> - returns true if string this equals string other; returns false otherwise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5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4: String Methods</a:t>
            </a:r>
            <a:endParaRPr/>
          </a:p>
        </p:txBody>
      </p:sp>
      <p:sp>
        <p:nvSpPr>
          <p:cNvPr id="472" name="Google Shape;472;p54"/>
          <p:cNvSpPr txBox="1"/>
          <p:nvPr>
            <p:ph idx="1" type="body"/>
          </p:nvPr>
        </p:nvSpPr>
        <p:spPr>
          <a:xfrm>
            <a:off x="1297500" y="1094325"/>
            <a:ext cx="7287600" cy="2179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String methods are called on string objects using the </a:t>
            </a:r>
            <a:r>
              <a:rPr b="1" lang="en"/>
              <a:t>dot notation</a:t>
            </a:r>
            <a:endParaRPr b="1"/>
          </a:p>
          <a:p>
            <a:pPr indent="0" lvl="0" marL="0" rtl="0" algn="l">
              <a:spcBef>
                <a:spcPts val="1200"/>
              </a:spcBef>
              <a:spcAft>
                <a:spcPts val="0"/>
              </a:spcAft>
              <a:buNone/>
            </a:pPr>
            <a:r>
              <a:t/>
            </a:r>
            <a:endParaRPr/>
          </a:p>
          <a:p>
            <a:pPr indent="457200" lvl="0" marL="0" rtl="0" algn="l">
              <a:spcBef>
                <a:spcPts val="1200"/>
              </a:spcBef>
              <a:spcAft>
                <a:spcPts val="0"/>
              </a:spcAft>
              <a:buNone/>
            </a:pPr>
            <a:r>
              <a:t/>
            </a:r>
            <a:endParaRPr>
              <a:latin typeface="Courier New"/>
              <a:ea typeface="Courier New"/>
              <a:cs typeface="Courier New"/>
              <a:sym typeface="Courier New"/>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473" name="Google Shape;473;p54"/>
          <p:cNvSpPr txBox="1"/>
          <p:nvPr/>
        </p:nvSpPr>
        <p:spPr>
          <a:xfrm>
            <a:off x="1047750" y="2492725"/>
            <a:ext cx="54525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t/>
            </a:r>
            <a:endParaRPr/>
          </a:p>
        </p:txBody>
      </p:sp>
      <p:pic>
        <p:nvPicPr>
          <p:cNvPr id="474" name="Google Shape;474;p54"/>
          <p:cNvPicPr preferRelativeResize="0"/>
          <p:nvPr/>
        </p:nvPicPr>
        <p:blipFill>
          <a:blip r:embed="rId3">
            <a:alphaModFix/>
          </a:blip>
          <a:stretch>
            <a:fillRect/>
          </a:stretch>
        </p:blipFill>
        <p:spPr>
          <a:xfrm>
            <a:off x="517719" y="2492713"/>
            <a:ext cx="4809024" cy="2245225"/>
          </a:xfrm>
          <a:prstGeom prst="rect">
            <a:avLst/>
          </a:prstGeom>
          <a:noFill/>
          <a:ln>
            <a:noFill/>
          </a:ln>
        </p:spPr>
      </p:pic>
      <p:sp>
        <p:nvSpPr>
          <p:cNvPr id="475" name="Google Shape;475;p54"/>
          <p:cNvSpPr txBox="1"/>
          <p:nvPr/>
        </p:nvSpPr>
        <p:spPr>
          <a:xfrm>
            <a:off x="5818050" y="3481175"/>
            <a:ext cx="30000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600">
                <a:solidFill>
                  <a:schemeClr val="lt1"/>
                </a:solidFill>
                <a:latin typeface="Alegreya"/>
                <a:ea typeface="Alegreya"/>
                <a:cs typeface="Alegreya"/>
                <a:sym typeface="Alegreya"/>
              </a:rPr>
              <a:t>&lt;- P</a:t>
            </a:r>
            <a:r>
              <a:rPr lang="en" sz="1600">
                <a:solidFill>
                  <a:schemeClr val="lt1"/>
                </a:solidFill>
                <a:latin typeface="Alegreya"/>
                <a:ea typeface="Alegreya"/>
                <a:cs typeface="Alegreya"/>
                <a:sym typeface="Alegreya"/>
              </a:rPr>
              <a:t>rints out 5, the number of characters in the string “hello”.</a:t>
            </a:r>
            <a:endParaRPr sz="1600">
              <a:solidFill>
                <a:schemeClr val="lt1"/>
              </a:solidFill>
              <a:latin typeface="Alegreya"/>
              <a:ea typeface="Alegreya"/>
              <a:cs typeface="Alegreya"/>
              <a:sym typeface="Alegreya"/>
            </a:endParaRPr>
          </a:p>
        </p:txBody>
      </p:sp>
      <p:sp>
        <p:nvSpPr>
          <p:cNvPr id="476" name="Google Shape;476;p54"/>
          <p:cNvSpPr txBox="1"/>
          <p:nvPr/>
        </p:nvSpPr>
        <p:spPr>
          <a:xfrm>
            <a:off x="1975500" y="1794800"/>
            <a:ext cx="5302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600">
                <a:solidFill>
                  <a:schemeClr val="lt1"/>
                </a:solidFill>
                <a:latin typeface="Alegreya"/>
                <a:ea typeface="Alegreya"/>
                <a:cs typeface="Alegreya"/>
                <a:sym typeface="Alegreya"/>
              </a:rPr>
              <a:t>Format: </a:t>
            </a:r>
            <a:r>
              <a:rPr lang="en" sz="1600">
                <a:solidFill>
                  <a:srgbClr val="D5A6BD"/>
                </a:solidFill>
                <a:latin typeface="Alegreya"/>
                <a:ea typeface="Alegreya"/>
                <a:cs typeface="Alegreya"/>
                <a:sym typeface="Alegreya"/>
              </a:rPr>
              <a:t>string name</a:t>
            </a:r>
            <a:r>
              <a:rPr lang="en" sz="1600">
                <a:solidFill>
                  <a:schemeClr val="lt1"/>
                </a:solidFill>
                <a:latin typeface="Alegreya"/>
                <a:ea typeface="Alegreya"/>
                <a:cs typeface="Alegreya"/>
                <a:sym typeface="Alegreya"/>
              </a:rPr>
              <a:t> + </a:t>
            </a:r>
            <a:r>
              <a:rPr lang="en" sz="1600">
                <a:solidFill>
                  <a:srgbClr val="8E7CC3"/>
                </a:solidFill>
                <a:latin typeface="Alegreya"/>
                <a:ea typeface="Alegreya"/>
                <a:cs typeface="Alegreya"/>
                <a:sym typeface="Alegreya"/>
              </a:rPr>
              <a:t>period</a:t>
            </a:r>
            <a:r>
              <a:rPr lang="en" sz="1600">
                <a:solidFill>
                  <a:schemeClr val="lt1"/>
                </a:solidFill>
                <a:latin typeface="Alegreya"/>
                <a:ea typeface="Alegreya"/>
                <a:cs typeface="Alegreya"/>
                <a:sym typeface="Alegreya"/>
              </a:rPr>
              <a:t> + </a:t>
            </a:r>
            <a:r>
              <a:rPr lang="en" sz="1600">
                <a:solidFill>
                  <a:srgbClr val="6FA8DC"/>
                </a:solidFill>
                <a:latin typeface="Alegreya"/>
                <a:ea typeface="Alegreya"/>
                <a:cs typeface="Alegreya"/>
                <a:sym typeface="Alegreya"/>
              </a:rPr>
              <a:t>function name </a:t>
            </a:r>
            <a:r>
              <a:rPr lang="en" sz="1600">
                <a:solidFill>
                  <a:schemeClr val="lt1"/>
                </a:solidFill>
                <a:latin typeface="Alegreya"/>
                <a:ea typeface="Alegreya"/>
                <a:cs typeface="Alegreya"/>
                <a:sym typeface="Alegreya"/>
              </a:rPr>
              <a:t>+ </a:t>
            </a:r>
            <a:r>
              <a:rPr lang="en" sz="1600">
                <a:solidFill>
                  <a:srgbClr val="93C47D"/>
                </a:solidFill>
                <a:latin typeface="Alegreya"/>
                <a:ea typeface="Alegreya"/>
                <a:cs typeface="Alegreya"/>
                <a:sym typeface="Alegreya"/>
              </a:rPr>
              <a:t>parenthesis</a:t>
            </a:r>
            <a:r>
              <a:rPr lang="en" sz="1600">
                <a:solidFill>
                  <a:schemeClr val="lt1"/>
                </a:solidFill>
                <a:latin typeface="Alegreya"/>
                <a:ea typeface="Alegreya"/>
                <a:cs typeface="Alegreya"/>
                <a:sym typeface="Alegreya"/>
              </a:rPr>
              <a:t> </a:t>
            </a:r>
            <a:endParaRPr/>
          </a:p>
        </p:txBody>
      </p:sp>
      <p:cxnSp>
        <p:nvCxnSpPr>
          <p:cNvPr id="477" name="Google Shape;477;p54"/>
          <p:cNvCxnSpPr/>
          <p:nvPr/>
        </p:nvCxnSpPr>
        <p:spPr>
          <a:xfrm flipH="1">
            <a:off x="3242850" y="2225900"/>
            <a:ext cx="36000" cy="1525200"/>
          </a:xfrm>
          <a:prstGeom prst="straightConnector1">
            <a:avLst/>
          </a:prstGeom>
          <a:noFill/>
          <a:ln cap="flat" cmpd="sng" w="38100">
            <a:solidFill>
              <a:srgbClr val="FF0000"/>
            </a:solidFill>
            <a:prstDash val="solid"/>
            <a:round/>
            <a:headEnd len="med" w="med" type="none"/>
            <a:tailEnd len="med" w="med" type="triangle"/>
          </a:ln>
        </p:spPr>
      </p:cxnSp>
      <p:cxnSp>
        <p:nvCxnSpPr>
          <p:cNvPr id="478" name="Google Shape;478;p54"/>
          <p:cNvCxnSpPr/>
          <p:nvPr/>
        </p:nvCxnSpPr>
        <p:spPr>
          <a:xfrm flipH="1">
            <a:off x="3375150" y="2161475"/>
            <a:ext cx="851100" cy="1661700"/>
          </a:xfrm>
          <a:prstGeom prst="straightConnector1">
            <a:avLst/>
          </a:prstGeom>
          <a:noFill/>
          <a:ln cap="flat" cmpd="sng" w="38100">
            <a:solidFill>
              <a:srgbClr val="FF0000"/>
            </a:solidFill>
            <a:prstDash val="solid"/>
            <a:round/>
            <a:headEnd len="med" w="med" type="none"/>
            <a:tailEnd len="med" w="med" type="triangle"/>
          </a:ln>
        </p:spPr>
      </p:cxnSp>
      <p:cxnSp>
        <p:nvCxnSpPr>
          <p:cNvPr id="479" name="Google Shape;479;p54"/>
          <p:cNvCxnSpPr/>
          <p:nvPr/>
        </p:nvCxnSpPr>
        <p:spPr>
          <a:xfrm flipH="1">
            <a:off x="3724450" y="2161475"/>
            <a:ext cx="1590300" cy="1589700"/>
          </a:xfrm>
          <a:prstGeom prst="straightConnector1">
            <a:avLst/>
          </a:prstGeom>
          <a:noFill/>
          <a:ln cap="flat" cmpd="sng" w="38100">
            <a:solidFill>
              <a:srgbClr val="FF0000"/>
            </a:solidFill>
            <a:prstDash val="solid"/>
            <a:round/>
            <a:headEnd len="med" w="med" type="none"/>
            <a:tailEnd len="med" w="med" type="triangle"/>
          </a:ln>
        </p:spPr>
      </p:cxnSp>
      <p:cxnSp>
        <p:nvCxnSpPr>
          <p:cNvPr id="480" name="Google Shape;480;p54"/>
          <p:cNvCxnSpPr/>
          <p:nvPr/>
        </p:nvCxnSpPr>
        <p:spPr>
          <a:xfrm flipH="1">
            <a:off x="4037850" y="2173175"/>
            <a:ext cx="2462400" cy="15780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5"/>
          <p:cNvSpPr txBox="1"/>
          <p:nvPr>
            <p:ph type="title"/>
          </p:nvPr>
        </p:nvSpPr>
        <p:spPr>
          <a:xfrm>
            <a:off x="1297500" y="19487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4: String Methods</a:t>
            </a:r>
            <a:endParaRPr/>
          </a:p>
        </p:txBody>
      </p:sp>
      <p:sp>
        <p:nvSpPr>
          <p:cNvPr id="486" name="Google Shape;486;p55"/>
          <p:cNvSpPr txBox="1"/>
          <p:nvPr>
            <p:ph idx="1" type="body"/>
          </p:nvPr>
        </p:nvSpPr>
        <p:spPr>
          <a:xfrm>
            <a:off x="1297500" y="738500"/>
            <a:ext cx="7038900" cy="354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Try it out!!</a:t>
            </a:r>
            <a:endParaRPr/>
          </a:p>
          <a:p>
            <a:pPr indent="-330200" lvl="0" marL="457200" rtl="0" algn="l">
              <a:spcBef>
                <a:spcPts val="1200"/>
              </a:spcBef>
              <a:spcAft>
                <a:spcPts val="0"/>
              </a:spcAft>
              <a:buSzPts val="1600"/>
              <a:buAutoNum type="arabicPeriod"/>
            </a:pPr>
            <a:r>
              <a:rPr lang="en"/>
              <a:t>Open a new java file in repl.it</a:t>
            </a:r>
            <a:endParaRPr/>
          </a:p>
          <a:p>
            <a:pPr indent="-330200" lvl="0" marL="457200" rtl="0" algn="l">
              <a:spcBef>
                <a:spcPts val="0"/>
              </a:spcBef>
              <a:spcAft>
                <a:spcPts val="0"/>
              </a:spcAft>
              <a:buSzPts val="1600"/>
              <a:buAutoNum type="arabicPeriod"/>
            </a:pPr>
            <a:r>
              <a:rPr lang="en"/>
              <a:t>Create a new string</a:t>
            </a:r>
            <a:endParaRPr/>
          </a:p>
          <a:p>
            <a:pPr indent="-330200" lvl="0" marL="457200" rtl="0" algn="l">
              <a:spcBef>
                <a:spcPts val="0"/>
              </a:spcBef>
              <a:spcAft>
                <a:spcPts val="0"/>
              </a:spcAft>
              <a:buSzPts val="1600"/>
              <a:buAutoNum type="arabicPeriod"/>
            </a:pPr>
            <a:r>
              <a:rPr lang="en"/>
              <a:t>Try out the different string methods and print them out!</a:t>
            </a:r>
            <a:endParaRPr/>
          </a:p>
          <a:p>
            <a:pPr indent="0" lvl="0" marL="0" rtl="0" algn="l">
              <a:spcBef>
                <a:spcPts val="1200"/>
              </a:spcBef>
              <a:spcAft>
                <a:spcPts val="1200"/>
              </a:spcAft>
              <a:buNone/>
            </a:pPr>
            <a:r>
              <a:t/>
            </a:r>
            <a:endParaRPr/>
          </a:p>
        </p:txBody>
      </p:sp>
      <p:sp>
        <p:nvSpPr>
          <p:cNvPr id="487" name="Google Shape;487;p55"/>
          <p:cNvSpPr txBox="1"/>
          <p:nvPr/>
        </p:nvSpPr>
        <p:spPr>
          <a:xfrm>
            <a:off x="5581025" y="2985200"/>
            <a:ext cx="2960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Alegreya"/>
                <a:ea typeface="Alegreya"/>
                <a:cs typeface="Alegreya"/>
                <a:sym typeface="Alegreya"/>
              </a:rPr>
              <a:t>Practice: what will this code print out? (remember, indexes start at 0)</a:t>
            </a:r>
            <a:endParaRPr sz="1600">
              <a:solidFill>
                <a:schemeClr val="lt1"/>
              </a:solidFill>
              <a:latin typeface="Alegreya"/>
              <a:ea typeface="Alegreya"/>
              <a:cs typeface="Alegreya"/>
              <a:sym typeface="Alegreya"/>
            </a:endParaRPr>
          </a:p>
        </p:txBody>
      </p:sp>
      <p:pic>
        <p:nvPicPr>
          <p:cNvPr id="488" name="Google Shape;488;p55"/>
          <p:cNvPicPr preferRelativeResize="0"/>
          <p:nvPr/>
        </p:nvPicPr>
        <p:blipFill>
          <a:blip r:embed="rId3">
            <a:alphaModFix/>
          </a:blip>
          <a:stretch>
            <a:fillRect/>
          </a:stretch>
        </p:blipFill>
        <p:spPr>
          <a:xfrm>
            <a:off x="577330" y="2404425"/>
            <a:ext cx="4727645" cy="24670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5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5: String and Object Referencing</a:t>
            </a:r>
            <a:endParaRPr/>
          </a:p>
        </p:txBody>
      </p:sp>
      <p:sp>
        <p:nvSpPr>
          <p:cNvPr id="494" name="Google Shape;494;p56"/>
          <p:cNvSpPr txBox="1"/>
          <p:nvPr>
            <p:ph idx="1" type="body"/>
          </p:nvPr>
        </p:nvSpPr>
        <p:spPr>
          <a:xfrm>
            <a:off x="1480300" y="1257875"/>
            <a:ext cx="6459000" cy="3640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Objects, or variables of non-primitive types, hold </a:t>
            </a:r>
            <a:r>
              <a:rPr lang="en">
                <a:solidFill>
                  <a:schemeClr val="lt2"/>
                </a:solidFill>
              </a:rPr>
              <a:t>references </a:t>
            </a:r>
            <a:r>
              <a:rPr lang="en"/>
              <a:t>(</a:t>
            </a:r>
            <a:r>
              <a:rPr lang="en"/>
              <a:t>or pointers) to the actual data stored in memory.</a:t>
            </a:r>
            <a:endParaRPr/>
          </a:p>
          <a:p>
            <a:pPr indent="0" lvl="0" marL="0" rtl="0" algn="l">
              <a:spcBef>
                <a:spcPts val="1200"/>
              </a:spcBef>
              <a:spcAft>
                <a:spcPts val="0"/>
              </a:spcAft>
              <a:buNone/>
            </a:pPr>
            <a:r>
              <a:rPr lang="en"/>
              <a:t>When you create an object, you create a </a:t>
            </a:r>
            <a:r>
              <a:rPr lang="en">
                <a:solidFill>
                  <a:srgbClr val="6FA8DC"/>
                </a:solidFill>
              </a:rPr>
              <a:t>reference variable </a:t>
            </a:r>
            <a:r>
              <a:rPr lang="en"/>
              <a:t>that points to that object which allows you to</a:t>
            </a:r>
            <a:r>
              <a:rPr lang="en"/>
              <a:t> access the value </a:t>
            </a:r>
            <a:r>
              <a:rPr lang="en"/>
              <a:t>of that object.</a:t>
            </a:r>
            <a:endParaRPr/>
          </a:p>
          <a:p>
            <a:pPr indent="0" lvl="0" marL="0" rtl="0" algn="l">
              <a:spcBef>
                <a:spcPts val="1200"/>
              </a:spcBef>
              <a:spcAft>
                <a:spcPts val="0"/>
              </a:spcAft>
              <a:buNone/>
            </a:pPr>
            <a:r>
              <a:rPr lang="en"/>
              <a:t>For example:</a:t>
            </a:r>
            <a:endParaRPr/>
          </a:p>
          <a:p>
            <a:pPr indent="457200" lvl="0" marL="0" rtl="0" algn="l">
              <a:spcBef>
                <a:spcPts val="1200"/>
              </a:spcBef>
              <a:spcAft>
                <a:spcPts val="0"/>
              </a:spcAft>
              <a:buNone/>
            </a:pPr>
            <a:r>
              <a:t/>
            </a:r>
            <a:endParaRPr>
              <a:latin typeface="Courier New"/>
              <a:ea typeface="Courier New"/>
              <a:cs typeface="Courier New"/>
              <a:sym typeface="Courier New"/>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Here, person is a reference variable pointing to an instance of the Person class.</a:t>
            </a:r>
            <a:endParaRPr/>
          </a:p>
        </p:txBody>
      </p:sp>
      <p:pic>
        <p:nvPicPr>
          <p:cNvPr id="495" name="Google Shape;495;p56"/>
          <p:cNvPicPr preferRelativeResize="0"/>
          <p:nvPr/>
        </p:nvPicPr>
        <p:blipFill>
          <a:blip r:embed="rId3">
            <a:alphaModFix/>
          </a:blip>
          <a:stretch>
            <a:fillRect/>
          </a:stretch>
        </p:blipFill>
        <p:spPr>
          <a:xfrm>
            <a:off x="1764682" y="3375175"/>
            <a:ext cx="4729842" cy="4191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5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5: String and Object Referencing</a:t>
            </a:r>
            <a:endParaRPr/>
          </a:p>
        </p:txBody>
      </p:sp>
      <p:sp>
        <p:nvSpPr>
          <p:cNvPr id="501" name="Google Shape;501;p57"/>
          <p:cNvSpPr txBox="1"/>
          <p:nvPr>
            <p:ph idx="1" type="body"/>
          </p:nvPr>
        </p:nvSpPr>
        <p:spPr>
          <a:xfrm>
            <a:off x="1480300" y="1257875"/>
            <a:ext cx="6459000" cy="3640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When you assign one reference variable to another, both references point to the same object</a:t>
            </a:r>
            <a:endParaRPr/>
          </a:p>
          <a:p>
            <a:pPr indent="0" lvl="0" marL="0" rtl="0" algn="l">
              <a:spcBef>
                <a:spcPts val="1200"/>
              </a:spcBef>
              <a:spcAft>
                <a:spcPts val="0"/>
              </a:spcAft>
              <a:buNone/>
            </a:pPr>
            <a:r>
              <a:rPr lang="en"/>
              <a:t>For example:</a:t>
            </a:r>
            <a:endParaRPr/>
          </a:p>
          <a:p>
            <a:pPr indent="0" lvl="0" marL="0" rtl="0" algn="l">
              <a:spcBef>
                <a:spcPts val="1200"/>
              </a:spcBef>
              <a:spcAft>
                <a:spcPts val="0"/>
              </a:spcAft>
              <a:buNone/>
            </a:pPr>
            <a:r>
              <a:t/>
            </a:r>
            <a:endParaRPr>
              <a:latin typeface="Courier New"/>
              <a:ea typeface="Courier New"/>
              <a:cs typeface="Courier New"/>
              <a:sym typeface="Courier New"/>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Now, both person and anotherPerson reference the same Person object.</a:t>
            </a:r>
            <a:endParaRPr/>
          </a:p>
          <a:p>
            <a:pPr indent="0" lvl="0" marL="0" rtl="0" algn="l">
              <a:spcBef>
                <a:spcPts val="1200"/>
              </a:spcBef>
              <a:spcAft>
                <a:spcPts val="1200"/>
              </a:spcAft>
              <a:buNone/>
            </a:pPr>
            <a:r>
              <a:rPr lang="en"/>
              <a:t>That means that if you make any changes to person, when you access anotherPerson, the same changes will have been made to anotherPerson, and vice versa.</a:t>
            </a:r>
            <a:endParaRPr/>
          </a:p>
        </p:txBody>
      </p:sp>
      <p:pic>
        <p:nvPicPr>
          <p:cNvPr id="502" name="Google Shape;502;p57"/>
          <p:cNvPicPr preferRelativeResize="0"/>
          <p:nvPr/>
        </p:nvPicPr>
        <p:blipFill>
          <a:blip r:embed="rId3">
            <a:alphaModFix/>
          </a:blip>
          <a:stretch>
            <a:fillRect/>
          </a:stretch>
        </p:blipFill>
        <p:spPr>
          <a:xfrm>
            <a:off x="1756850" y="2510575"/>
            <a:ext cx="4500500" cy="4852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5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5: String and Object Referencing</a:t>
            </a:r>
            <a:endParaRPr/>
          </a:p>
        </p:txBody>
      </p:sp>
      <p:pic>
        <p:nvPicPr>
          <p:cNvPr id="508" name="Google Shape;508;p58"/>
          <p:cNvPicPr preferRelativeResize="0"/>
          <p:nvPr/>
        </p:nvPicPr>
        <p:blipFill>
          <a:blip r:embed="rId3">
            <a:alphaModFix/>
          </a:blip>
          <a:stretch>
            <a:fillRect/>
          </a:stretch>
        </p:blipFill>
        <p:spPr>
          <a:xfrm>
            <a:off x="503925" y="1617350"/>
            <a:ext cx="4310235" cy="3283975"/>
          </a:xfrm>
          <a:prstGeom prst="rect">
            <a:avLst/>
          </a:prstGeom>
          <a:noFill/>
          <a:ln>
            <a:noFill/>
          </a:ln>
        </p:spPr>
      </p:pic>
      <p:sp>
        <p:nvSpPr>
          <p:cNvPr id="509" name="Google Shape;509;p58"/>
          <p:cNvSpPr txBox="1"/>
          <p:nvPr/>
        </p:nvSpPr>
        <p:spPr>
          <a:xfrm>
            <a:off x="5508350" y="2056750"/>
            <a:ext cx="3661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lt1"/>
              </a:solidFill>
              <a:latin typeface="Alegreya"/>
              <a:ea typeface="Alegreya"/>
              <a:cs typeface="Alegreya"/>
              <a:sym typeface="Alegreya"/>
            </a:endParaRPr>
          </a:p>
        </p:txBody>
      </p:sp>
      <p:sp>
        <p:nvSpPr>
          <p:cNvPr id="510" name="Google Shape;510;p58"/>
          <p:cNvSpPr txBox="1"/>
          <p:nvPr/>
        </p:nvSpPr>
        <p:spPr>
          <a:xfrm>
            <a:off x="1165650" y="975100"/>
            <a:ext cx="3822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Alegreya"/>
                <a:ea typeface="Alegreya"/>
                <a:cs typeface="Alegreya"/>
                <a:sym typeface="Alegreya"/>
              </a:rPr>
              <a:t>Practice: What is printed out?</a:t>
            </a:r>
            <a:endParaRPr sz="1600">
              <a:solidFill>
                <a:schemeClr val="lt1"/>
              </a:solidFill>
              <a:latin typeface="Alegreya"/>
              <a:ea typeface="Alegreya"/>
              <a:cs typeface="Alegreya"/>
              <a:sym typeface="Alegreya"/>
            </a:endParaRPr>
          </a:p>
        </p:txBody>
      </p:sp>
      <p:pic>
        <p:nvPicPr>
          <p:cNvPr id="511" name="Google Shape;511;p58"/>
          <p:cNvPicPr preferRelativeResize="0"/>
          <p:nvPr/>
        </p:nvPicPr>
        <p:blipFill>
          <a:blip r:embed="rId4">
            <a:alphaModFix/>
          </a:blip>
          <a:stretch>
            <a:fillRect/>
          </a:stretch>
        </p:blipFill>
        <p:spPr>
          <a:xfrm>
            <a:off x="5508350" y="1520500"/>
            <a:ext cx="3089685" cy="3380826"/>
          </a:xfrm>
          <a:prstGeom prst="rect">
            <a:avLst/>
          </a:prstGeom>
          <a:noFill/>
          <a:ln>
            <a:noFill/>
          </a:ln>
        </p:spPr>
      </p:pic>
      <p:sp>
        <p:nvSpPr>
          <p:cNvPr id="512" name="Google Shape;512;p58"/>
          <p:cNvSpPr txBox="1"/>
          <p:nvPr/>
        </p:nvSpPr>
        <p:spPr>
          <a:xfrm>
            <a:off x="5224200" y="975100"/>
            <a:ext cx="3919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Alegreya"/>
                <a:ea typeface="Alegreya"/>
                <a:cs typeface="Alegreya"/>
                <a:sym typeface="Alegreya"/>
              </a:rPr>
              <a:t>For reference: this is the Person class</a:t>
            </a:r>
            <a:endParaRPr sz="1600">
              <a:solidFill>
                <a:schemeClr val="lt1"/>
              </a:solidFill>
              <a:latin typeface="Alegreya"/>
              <a:ea typeface="Alegreya"/>
              <a:cs typeface="Alegreya"/>
              <a:sym typeface="Alegreya"/>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5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5: String and Object Referencing</a:t>
            </a:r>
            <a:endParaRPr/>
          </a:p>
        </p:txBody>
      </p:sp>
      <p:sp>
        <p:nvSpPr>
          <p:cNvPr id="518" name="Google Shape;518;p59"/>
          <p:cNvSpPr txBox="1"/>
          <p:nvPr>
            <p:ph idx="1" type="body"/>
          </p:nvPr>
        </p:nvSpPr>
        <p:spPr>
          <a:xfrm>
            <a:off x="1480300" y="1079500"/>
            <a:ext cx="6459000" cy="38193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Strings are </a:t>
            </a:r>
            <a:r>
              <a:rPr lang="en">
                <a:solidFill>
                  <a:srgbClr val="6FA8DC"/>
                </a:solidFill>
              </a:rPr>
              <a:t>immutable</a:t>
            </a:r>
            <a:r>
              <a:rPr lang="en"/>
              <a:t>, which means that once a String object is created, its value cannot be changed. </a:t>
            </a:r>
            <a:endParaRPr/>
          </a:p>
          <a:p>
            <a:pPr indent="0" lvl="0" marL="0" rtl="0" algn="l">
              <a:spcBef>
                <a:spcPts val="1200"/>
              </a:spcBef>
              <a:spcAft>
                <a:spcPts val="0"/>
              </a:spcAft>
              <a:buNone/>
            </a:pPr>
            <a:r>
              <a:rPr lang="en"/>
              <a:t>Methods that appear to modify a string actually create a new string object</a:t>
            </a:r>
            <a:endParaRPr/>
          </a:p>
          <a:p>
            <a:pPr indent="0" lvl="0" marL="0" rtl="0" algn="l">
              <a:spcBef>
                <a:spcPts val="1200"/>
              </a:spcBef>
              <a:spcAft>
                <a:spcPts val="0"/>
              </a:spcAft>
              <a:buNone/>
            </a:pPr>
            <a:r>
              <a:rPr lang="en"/>
              <a:t>Strings can be created in two ways:</a:t>
            </a:r>
            <a:endParaRPr/>
          </a:p>
          <a:p>
            <a:pPr indent="0" lvl="0" marL="0" rtl="0" algn="l">
              <a:spcBef>
                <a:spcPts val="1200"/>
              </a:spcBef>
              <a:spcAft>
                <a:spcPts val="0"/>
              </a:spcAft>
              <a:buNone/>
            </a:pPr>
            <a:r>
              <a:rPr lang="en"/>
              <a:t>1: </a:t>
            </a:r>
            <a:r>
              <a:rPr b="1" lang="en"/>
              <a:t>String Literal</a:t>
            </a:r>
            <a:endParaRPr b="1"/>
          </a:p>
          <a:p>
            <a:pPr indent="0" lvl="0" marL="0" rtl="0" algn="l">
              <a:spcBef>
                <a:spcPts val="1200"/>
              </a:spcBef>
              <a:spcAft>
                <a:spcPts val="0"/>
              </a:spcAft>
              <a:buNone/>
            </a:pPr>
            <a:r>
              <a:t/>
            </a:r>
            <a:endParaRPr>
              <a:latin typeface="Courier New"/>
              <a:ea typeface="Courier New"/>
              <a:cs typeface="Courier New"/>
              <a:sym typeface="Courier New"/>
            </a:endParaRPr>
          </a:p>
          <a:p>
            <a:pPr indent="0" lvl="0" marL="0" rtl="0" algn="l">
              <a:spcBef>
                <a:spcPts val="1200"/>
              </a:spcBef>
              <a:spcAft>
                <a:spcPts val="0"/>
              </a:spcAft>
              <a:buNone/>
            </a:pPr>
            <a:r>
              <a:t/>
            </a:r>
            <a:endParaRPr>
              <a:latin typeface="Courier New"/>
              <a:ea typeface="Courier New"/>
              <a:cs typeface="Courier New"/>
              <a:sym typeface="Courier New"/>
            </a:endParaRPr>
          </a:p>
          <a:p>
            <a:pPr indent="0" lvl="0" marL="0" rtl="0" algn="l">
              <a:spcBef>
                <a:spcPts val="1200"/>
              </a:spcBef>
              <a:spcAft>
                <a:spcPts val="1200"/>
              </a:spcAft>
              <a:buNone/>
            </a:pPr>
            <a:r>
              <a:rPr lang="en"/>
              <a:t>When you use string literals, Java has a pool of strings and checks if the string exists in the pool. If it does, the existing reference is returned, or else a new string is added to the pool.</a:t>
            </a:r>
            <a:endParaRPr/>
          </a:p>
        </p:txBody>
      </p:sp>
      <p:pic>
        <p:nvPicPr>
          <p:cNvPr id="519" name="Google Shape;519;p59"/>
          <p:cNvPicPr preferRelativeResize="0"/>
          <p:nvPr/>
        </p:nvPicPr>
        <p:blipFill>
          <a:blip r:embed="rId3">
            <a:alphaModFix/>
          </a:blip>
          <a:stretch>
            <a:fillRect/>
          </a:stretch>
        </p:blipFill>
        <p:spPr>
          <a:xfrm>
            <a:off x="2074325" y="3191725"/>
            <a:ext cx="3327575" cy="3606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5: String and Object Referencing</a:t>
            </a:r>
            <a:endParaRPr/>
          </a:p>
        </p:txBody>
      </p:sp>
      <p:sp>
        <p:nvSpPr>
          <p:cNvPr id="525" name="Google Shape;525;p60"/>
          <p:cNvSpPr txBox="1"/>
          <p:nvPr>
            <p:ph idx="1" type="body"/>
          </p:nvPr>
        </p:nvSpPr>
        <p:spPr>
          <a:xfrm>
            <a:off x="1342500" y="955500"/>
            <a:ext cx="6459000" cy="3640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2: Using the </a:t>
            </a:r>
            <a:r>
              <a:rPr b="1" lang="en"/>
              <a:t>new keyword</a:t>
            </a:r>
            <a:endParaRPr b="1"/>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This explicitly creates a new string object in memory, even if an equal string exists in the string pool.</a:t>
            </a:r>
            <a:endParaRPr/>
          </a:p>
          <a:p>
            <a:pPr indent="0" lvl="0" marL="0" rtl="0" algn="l">
              <a:spcBef>
                <a:spcPts val="1200"/>
              </a:spcBef>
              <a:spcAft>
                <a:spcPts val="0"/>
              </a:spcAft>
              <a:buNone/>
            </a:pPr>
            <a:r>
              <a:rPr lang="en"/>
              <a:t>str1 and str2 reference different memory locations, even they have the same contents, because str2 was explicitly created with the new keyword which creates a new string object in memory, different from the one of str1</a:t>
            </a:r>
            <a:endParaRPr/>
          </a:p>
          <a:p>
            <a:pPr indent="0" lvl="0" marL="0" rtl="0" algn="l">
              <a:spcBef>
                <a:spcPts val="1200"/>
              </a:spcBef>
              <a:spcAft>
                <a:spcPts val="1200"/>
              </a:spcAft>
              <a:buNone/>
            </a:pPr>
            <a:r>
              <a:rPr lang="en"/>
              <a:t>Practice: What does this print?</a:t>
            </a:r>
            <a:endParaRPr/>
          </a:p>
        </p:txBody>
      </p:sp>
      <p:pic>
        <p:nvPicPr>
          <p:cNvPr id="526" name="Google Shape;526;p60"/>
          <p:cNvPicPr preferRelativeResize="0"/>
          <p:nvPr/>
        </p:nvPicPr>
        <p:blipFill>
          <a:blip r:embed="rId3">
            <a:alphaModFix/>
          </a:blip>
          <a:stretch>
            <a:fillRect/>
          </a:stretch>
        </p:blipFill>
        <p:spPr>
          <a:xfrm>
            <a:off x="1587350" y="1582475"/>
            <a:ext cx="5134450" cy="425050"/>
          </a:xfrm>
          <a:prstGeom prst="rect">
            <a:avLst/>
          </a:prstGeom>
          <a:noFill/>
          <a:ln>
            <a:noFill/>
          </a:ln>
        </p:spPr>
      </p:pic>
      <p:pic>
        <p:nvPicPr>
          <p:cNvPr id="527" name="Google Shape;527;p60"/>
          <p:cNvPicPr preferRelativeResize="0"/>
          <p:nvPr/>
        </p:nvPicPr>
        <p:blipFill>
          <a:blip r:embed="rId4">
            <a:alphaModFix/>
          </a:blip>
          <a:stretch>
            <a:fillRect/>
          </a:stretch>
        </p:blipFill>
        <p:spPr>
          <a:xfrm>
            <a:off x="1425925" y="4463150"/>
            <a:ext cx="4250500" cy="4250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61"/>
          <p:cNvSpPr txBox="1"/>
          <p:nvPr>
            <p:ph type="title"/>
          </p:nvPr>
        </p:nvSpPr>
        <p:spPr>
          <a:xfrm>
            <a:off x="1297500" y="2032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6: Review of Week 1-5 + Challenge</a:t>
            </a:r>
            <a:endParaRPr/>
          </a:p>
        </p:txBody>
      </p:sp>
      <p:sp>
        <p:nvSpPr>
          <p:cNvPr id="533" name="Google Shape;533;p61"/>
          <p:cNvSpPr txBox="1"/>
          <p:nvPr>
            <p:ph idx="1" type="body"/>
          </p:nvPr>
        </p:nvSpPr>
        <p:spPr>
          <a:xfrm>
            <a:off x="1114425" y="720725"/>
            <a:ext cx="7810500" cy="41529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a:solidFill>
                  <a:schemeClr val="lt2"/>
                </a:solidFill>
              </a:rPr>
              <a:t>Data types </a:t>
            </a:r>
            <a:r>
              <a:rPr lang="en"/>
              <a:t>are different attributes used to define data</a:t>
            </a:r>
            <a:endParaRPr/>
          </a:p>
          <a:p>
            <a:pPr indent="-330200" lvl="0" marL="457200" rtl="0" algn="l">
              <a:spcBef>
                <a:spcPts val="0"/>
              </a:spcBef>
              <a:spcAft>
                <a:spcPts val="0"/>
              </a:spcAft>
              <a:buSzPts val="1600"/>
              <a:buChar char="●"/>
            </a:pPr>
            <a:r>
              <a:rPr lang="en"/>
              <a:t>Data types are split into two groups: </a:t>
            </a:r>
            <a:r>
              <a:rPr lang="en">
                <a:solidFill>
                  <a:srgbClr val="6FA8DC"/>
                </a:solidFill>
              </a:rPr>
              <a:t>primitive</a:t>
            </a:r>
            <a:r>
              <a:rPr lang="en"/>
              <a:t> and </a:t>
            </a:r>
            <a:r>
              <a:rPr lang="en">
                <a:solidFill>
                  <a:schemeClr val="lt2"/>
                </a:solidFill>
              </a:rPr>
              <a:t>non-primitive</a:t>
            </a:r>
            <a:r>
              <a:rPr lang="en"/>
              <a:t> data types</a:t>
            </a:r>
            <a:endParaRPr/>
          </a:p>
          <a:p>
            <a:pPr indent="-330200" lvl="0" marL="457200" rtl="0" algn="l">
              <a:spcBef>
                <a:spcPts val="0"/>
              </a:spcBef>
              <a:spcAft>
                <a:spcPts val="0"/>
              </a:spcAft>
              <a:buSzPts val="1600"/>
              <a:buChar char="●"/>
            </a:pPr>
            <a:r>
              <a:rPr lang="en"/>
              <a:t>If statements allow you to make decisions based on certain </a:t>
            </a:r>
            <a:r>
              <a:rPr lang="en">
                <a:solidFill>
                  <a:srgbClr val="6FA8DC"/>
                </a:solidFill>
              </a:rPr>
              <a:t>conditions</a:t>
            </a:r>
            <a:endParaRPr>
              <a:solidFill>
                <a:srgbClr val="6FA8DC"/>
              </a:solidFill>
            </a:endParaRPr>
          </a:p>
          <a:p>
            <a:pPr indent="-330200" lvl="0" marL="457200" rtl="0" algn="l">
              <a:spcBef>
                <a:spcPts val="0"/>
              </a:spcBef>
              <a:spcAft>
                <a:spcPts val="0"/>
              </a:spcAft>
              <a:buSzPts val="1600"/>
              <a:buChar char="●"/>
            </a:pPr>
            <a:r>
              <a:rPr lang="en"/>
              <a:t>For loops are used to iterate over code based on a condition when you </a:t>
            </a:r>
            <a:r>
              <a:rPr lang="en">
                <a:solidFill>
                  <a:schemeClr val="lt2"/>
                </a:solidFill>
              </a:rPr>
              <a:t>know </a:t>
            </a:r>
            <a:r>
              <a:rPr lang="en"/>
              <a:t>how many times it </a:t>
            </a:r>
            <a:r>
              <a:rPr lang="en"/>
              <a:t>will repeat</a:t>
            </a:r>
            <a:endParaRPr/>
          </a:p>
          <a:p>
            <a:pPr indent="-330200" lvl="0" marL="457200" rtl="0" algn="l">
              <a:spcBef>
                <a:spcPts val="0"/>
              </a:spcBef>
              <a:spcAft>
                <a:spcPts val="0"/>
              </a:spcAft>
              <a:buSzPts val="1600"/>
              <a:buChar char="●"/>
            </a:pPr>
            <a:r>
              <a:rPr lang="en"/>
              <a:t>While loops are used to iterate over code when you </a:t>
            </a:r>
            <a:r>
              <a:rPr lang="en">
                <a:solidFill>
                  <a:srgbClr val="6FA8DC"/>
                </a:solidFill>
              </a:rPr>
              <a:t>don’t know</a:t>
            </a:r>
            <a:r>
              <a:rPr lang="en"/>
              <a:t> how many times it will repeat</a:t>
            </a:r>
            <a:endParaRPr/>
          </a:p>
          <a:p>
            <a:pPr indent="-330200" lvl="0" marL="457200" rtl="0" algn="l">
              <a:spcBef>
                <a:spcPts val="0"/>
              </a:spcBef>
              <a:spcAft>
                <a:spcPts val="0"/>
              </a:spcAft>
              <a:buSzPts val="1600"/>
              <a:buChar char="●"/>
            </a:pPr>
            <a:r>
              <a:rPr lang="en"/>
              <a:t>The Java String class has many </a:t>
            </a:r>
            <a:r>
              <a:rPr lang="en"/>
              <a:t>useful</a:t>
            </a:r>
            <a:r>
              <a:rPr lang="en"/>
              <a:t> </a:t>
            </a:r>
            <a:r>
              <a:rPr lang="en">
                <a:solidFill>
                  <a:schemeClr val="lt2"/>
                </a:solidFill>
              </a:rPr>
              <a:t>built-in methods</a:t>
            </a:r>
            <a:r>
              <a:rPr lang="en"/>
              <a:t> that you can use on strings with </a:t>
            </a:r>
            <a:r>
              <a:rPr lang="en">
                <a:solidFill>
                  <a:srgbClr val="6FA8DC"/>
                </a:solidFill>
              </a:rPr>
              <a:t>dot notation</a:t>
            </a:r>
            <a:endParaRPr/>
          </a:p>
          <a:p>
            <a:pPr indent="-330200" lvl="0" marL="457200" rtl="0" algn="l">
              <a:spcBef>
                <a:spcPts val="0"/>
              </a:spcBef>
              <a:spcAft>
                <a:spcPts val="0"/>
              </a:spcAft>
              <a:buSzPts val="1600"/>
              <a:buChar char="●"/>
            </a:pPr>
            <a:r>
              <a:rPr lang="en"/>
              <a:t>Objects, which are variables of non-primitive types, hold </a:t>
            </a:r>
            <a:r>
              <a:rPr lang="en">
                <a:solidFill>
                  <a:schemeClr val="lt2"/>
                </a:solidFill>
              </a:rPr>
              <a:t>references</a:t>
            </a:r>
            <a:r>
              <a:rPr lang="en"/>
              <a:t> to the actual data stored in memory</a:t>
            </a:r>
            <a:endParaRPr/>
          </a:p>
          <a:p>
            <a:pPr indent="-330200" lvl="0" marL="457200" rtl="0" algn="l">
              <a:spcBef>
                <a:spcPts val="0"/>
              </a:spcBef>
              <a:spcAft>
                <a:spcPts val="0"/>
              </a:spcAft>
              <a:buSzPts val="1600"/>
              <a:buChar char="●"/>
            </a:pPr>
            <a:r>
              <a:rPr lang="en"/>
              <a:t>String objects are </a:t>
            </a:r>
            <a:r>
              <a:rPr lang="en">
                <a:solidFill>
                  <a:srgbClr val="6FA8DC"/>
                </a:solidFill>
              </a:rPr>
              <a:t>immutable</a:t>
            </a:r>
            <a:r>
              <a:rPr lang="en"/>
              <a:t>, which means that once a string object is created its value cannot be changed</a:t>
            </a:r>
            <a:endParaRPr/>
          </a:p>
          <a:p>
            <a:pPr indent="-330200" lvl="0" marL="457200" rtl="0" algn="l">
              <a:spcBef>
                <a:spcPts val="0"/>
              </a:spcBef>
              <a:spcAft>
                <a:spcPts val="0"/>
              </a:spcAft>
              <a:buSzPts val="1600"/>
              <a:buChar char="●"/>
            </a:pPr>
            <a:r>
              <a:rPr lang="en"/>
              <a:t>Strings can be created either using </a:t>
            </a:r>
            <a:r>
              <a:rPr lang="en">
                <a:solidFill>
                  <a:schemeClr val="lt2"/>
                </a:solidFill>
              </a:rPr>
              <a:t>string literals</a:t>
            </a:r>
            <a:r>
              <a:rPr lang="en"/>
              <a:t> or using the </a:t>
            </a:r>
            <a:r>
              <a:rPr lang="en">
                <a:solidFill>
                  <a:srgbClr val="6FA8DC"/>
                </a:solidFill>
              </a:rPr>
              <a:t>new keyword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200"/>
              <a:t>Why</a:t>
            </a:r>
            <a:r>
              <a:rPr lang="en" sz="3200"/>
              <a:t> Java?</a:t>
            </a:r>
            <a:endParaRPr sz="3200"/>
          </a:p>
        </p:txBody>
      </p:sp>
      <p:sp>
        <p:nvSpPr>
          <p:cNvPr id="162" name="Google Shape;162;p17"/>
          <p:cNvSpPr txBox="1"/>
          <p:nvPr>
            <p:ph idx="1" type="body"/>
          </p:nvPr>
        </p:nvSpPr>
        <p:spPr>
          <a:xfrm>
            <a:off x="1297500" y="1307850"/>
            <a:ext cx="7386000" cy="2911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Alegreya"/>
              <a:buChar char="●"/>
            </a:pPr>
            <a:r>
              <a:rPr lang="en" sz="1800">
                <a:latin typeface="Alegreya"/>
                <a:ea typeface="Alegreya"/>
                <a:cs typeface="Alegreya"/>
                <a:sym typeface="Alegreya"/>
              </a:rPr>
              <a:t>Simple to learn</a:t>
            </a:r>
            <a:endParaRPr sz="1800">
              <a:latin typeface="Alegreya"/>
              <a:ea typeface="Alegreya"/>
              <a:cs typeface="Alegreya"/>
              <a:sym typeface="Alegreya"/>
            </a:endParaRPr>
          </a:p>
          <a:p>
            <a:pPr indent="-342900" lvl="1" marL="914400" rtl="0" algn="l">
              <a:spcBef>
                <a:spcPts val="0"/>
              </a:spcBef>
              <a:spcAft>
                <a:spcPts val="0"/>
              </a:spcAft>
              <a:buSzPts val="1800"/>
              <a:buFont typeface="Alegreya"/>
              <a:buChar char="○"/>
            </a:pPr>
            <a:r>
              <a:rPr lang="en" sz="1800">
                <a:latin typeface="Alegreya"/>
                <a:ea typeface="Alegreya"/>
                <a:cs typeface="Alegreya"/>
                <a:sym typeface="Alegreya"/>
              </a:rPr>
              <a:t>High skill ceiling</a:t>
            </a:r>
            <a:endParaRPr sz="1800">
              <a:latin typeface="Alegreya"/>
              <a:ea typeface="Alegreya"/>
              <a:cs typeface="Alegreya"/>
              <a:sym typeface="Alegreya"/>
            </a:endParaRPr>
          </a:p>
          <a:p>
            <a:pPr indent="-342900" lvl="0" marL="457200" rtl="0" algn="l">
              <a:spcBef>
                <a:spcPts val="0"/>
              </a:spcBef>
              <a:spcAft>
                <a:spcPts val="0"/>
              </a:spcAft>
              <a:buSzPts val="1800"/>
              <a:buFont typeface="Alegreya"/>
              <a:buChar char="●"/>
            </a:pPr>
            <a:r>
              <a:rPr lang="en" sz="1800"/>
              <a:t>It is a very commonly used language </a:t>
            </a:r>
            <a:endParaRPr sz="1800">
              <a:latin typeface="Alegreya"/>
              <a:ea typeface="Alegreya"/>
              <a:cs typeface="Alegreya"/>
              <a:sym typeface="Alegreya"/>
            </a:endParaRPr>
          </a:p>
          <a:p>
            <a:pPr indent="-342900" lvl="1" marL="914400" rtl="0" algn="l">
              <a:spcBef>
                <a:spcPts val="0"/>
              </a:spcBef>
              <a:spcAft>
                <a:spcPts val="0"/>
              </a:spcAft>
              <a:buSzPts val="1800"/>
              <a:buFont typeface="Alegreya"/>
              <a:buChar char="○"/>
            </a:pPr>
            <a:r>
              <a:rPr lang="en" sz="1800">
                <a:latin typeface="Alegreya"/>
                <a:ea typeface="Alegreya"/>
                <a:cs typeface="Alegreya"/>
                <a:sym typeface="Alegreya"/>
              </a:rPr>
              <a:t>Spotify, </a:t>
            </a:r>
            <a:r>
              <a:rPr lang="en" sz="1800"/>
              <a:t>Minecraft</a:t>
            </a:r>
            <a:r>
              <a:rPr lang="en" sz="1800">
                <a:latin typeface="Alegreya"/>
                <a:ea typeface="Alegreya"/>
                <a:cs typeface="Alegreya"/>
                <a:sym typeface="Alegreya"/>
              </a:rPr>
              <a:t>, Netflix </a:t>
            </a:r>
            <a:endParaRPr sz="1800">
              <a:latin typeface="Alegreya"/>
              <a:ea typeface="Alegreya"/>
              <a:cs typeface="Alegreya"/>
              <a:sym typeface="Alegreya"/>
            </a:endParaRPr>
          </a:p>
        </p:txBody>
      </p:sp>
      <p:pic>
        <p:nvPicPr>
          <p:cNvPr id="163" name="Google Shape;163;p17"/>
          <p:cNvPicPr preferRelativeResize="0"/>
          <p:nvPr/>
        </p:nvPicPr>
        <p:blipFill>
          <a:blip r:embed="rId3">
            <a:alphaModFix/>
          </a:blip>
          <a:stretch>
            <a:fillRect/>
          </a:stretch>
        </p:blipFill>
        <p:spPr>
          <a:xfrm>
            <a:off x="3603002" y="3136125"/>
            <a:ext cx="1863598" cy="1863598"/>
          </a:xfrm>
          <a:prstGeom prst="rect">
            <a:avLst/>
          </a:prstGeom>
          <a:noFill/>
          <a:ln>
            <a:noFill/>
          </a:ln>
        </p:spPr>
      </p:pic>
      <p:pic>
        <p:nvPicPr>
          <p:cNvPr id="164" name="Google Shape;164;p17"/>
          <p:cNvPicPr preferRelativeResize="0"/>
          <p:nvPr/>
        </p:nvPicPr>
        <p:blipFill>
          <a:blip r:embed="rId4">
            <a:alphaModFix/>
          </a:blip>
          <a:stretch>
            <a:fillRect/>
          </a:stretch>
        </p:blipFill>
        <p:spPr>
          <a:xfrm>
            <a:off x="733200" y="3247946"/>
            <a:ext cx="1751777" cy="1751777"/>
          </a:xfrm>
          <a:prstGeom prst="rect">
            <a:avLst/>
          </a:prstGeom>
          <a:noFill/>
          <a:ln>
            <a:noFill/>
          </a:ln>
        </p:spPr>
      </p:pic>
      <p:pic>
        <p:nvPicPr>
          <p:cNvPr id="165" name="Google Shape;165;p17"/>
          <p:cNvPicPr preferRelativeResize="0"/>
          <p:nvPr/>
        </p:nvPicPr>
        <p:blipFill>
          <a:blip r:embed="rId5">
            <a:alphaModFix/>
          </a:blip>
          <a:stretch>
            <a:fillRect/>
          </a:stretch>
        </p:blipFill>
        <p:spPr>
          <a:xfrm>
            <a:off x="6584625" y="3247948"/>
            <a:ext cx="1751775" cy="17517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6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6: Review of Week 1-5 + Challenge</a:t>
            </a:r>
            <a:endParaRPr/>
          </a:p>
        </p:txBody>
      </p:sp>
      <p:sp>
        <p:nvSpPr>
          <p:cNvPr id="539" name="Google Shape;539;p62"/>
          <p:cNvSpPr txBox="1"/>
          <p:nvPr>
            <p:ph idx="1" type="body"/>
          </p:nvPr>
        </p:nvSpPr>
        <p:spPr>
          <a:xfrm>
            <a:off x="1297500" y="988000"/>
            <a:ext cx="7508700" cy="3891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Challenge: Create your own Wordle!</a:t>
            </a:r>
            <a:endParaRPr/>
          </a:p>
          <a:p>
            <a:pPr indent="0" lvl="0" marL="0" rtl="0" algn="l">
              <a:spcBef>
                <a:spcPts val="1200"/>
              </a:spcBef>
              <a:spcAft>
                <a:spcPts val="0"/>
              </a:spcAft>
              <a:buNone/>
            </a:pPr>
            <a:r>
              <a:rPr lang="en"/>
              <a:t>Rules: Player gets 6 tries to guess the 5-letter word which you choose. For the word the player guesses to </a:t>
            </a:r>
            <a:r>
              <a:rPr lang="en"/>
              <a:t>count</a:t>
            </a:r>
            <a:r>
              <a:rPr lang="en"/>
              <a:t> as a guess, the word needs to be 5 letters </a:t>
            </a:r>
            <a:r>
              <a:rPr lang="en"/>
              <a:t>long</a:t>
            </a:r>
            <a:r>
              <a:rPr lang="en"/>
              <a:t>.</a:t>
            </a:r>
            <a:endParaRPr/>
          </a:p>
          <a:p>
            <a:pPr indent="0" lvl="0" marL="0" rtl="0" algn="l">
              <a:spcBef>
                <a:spcPts val="1200"/>
              </a:spcBef>
              <a:spcAft>
                <a:spcPts val="0"/>
              </a:spcAft>
              <a:buNone/>
            </a:pPr>
            <a:r>
              <a:rPr lang="en"/>
              <a:t>Hints:  (not required, just some ideas and pointers if you get stuck!)</a:t>
            </a:r>
            <a:endParaRPr/>
          </a:p>
          <a:p>
            <a:pPr indent="-330200" lvl="0" marL="457200" rtl="0" algn="l">
              <a:spcBef>
                <a:spcPts val="1200"/>
              </a:spcBef>
              <a:spcAft>
                <a:spcPts val="0"/>
              </a:spcAft>
              <a:buSzPts val="1600"/>
              <a:buChar char="●"/>
            </a:pPr>
            <a:r>
              <a:rPr lang="en"/>
              <a:t>import and use the </a:t>
            </a:r>
            <a:r>
              <a:rPr lang="en">
                <a:latin typeface="Courier New"/>
                <a:ea typeface="Courier New"/>
                <a:cs typeface="Courier New"/>
                <a:sym typeface="Courier New"/>
              </a:rPr>
              <a:t>Scanner</a:t>
            </a:r>
            <a:r>
              <a:rPr lang="en"/>
              <a:t> class to read in user input</a:t>
            </a:r>
            <a:endParaRPr/>
          </a:p>
          <a:p>
            <a:pPr indent="-330200" lvl="0" marL="457200" rtl="0" algn="l">
              <a:spcBef>
                <a:spcPts val="0"/>
              </a:spcBef>
              <a:spcAft>
                <a:spcPts val="0"/>
              </a:spcAft>
              <a:buSzPts val="1600"/>
              <a:buChar char="●"/>
            </a:pPr>
            <a:r>
              <a:rPr lang="en"/>
              <a:t>use </a:t>
            </a:r>
            <a:r>
              <a:rPr lang="en">
                <a:latin typeface="Courier New"/>
                <a:ea typeface="Courier New"/>
                <a:cs typeface="Courier New"/>
                <a:sym typeface="Courier New"/>
              </a:rPr>
              <a:t>break</a:t>
            </a:r>
            <a:r>
              <a:rPr lang="en"/>
              <a:t> to break out of a loop</a:t>
            </a:r>
            <a:endParaRPr/>
          </a:p>
          <a:p>
            <a:pPr indent="-330200" lvl="0" marL="457200" rtl="0" algn="l">
              <a:spcBef>
                <a:spcPts val="0"/>
              </a:spcBef>
              <a:spcAft>
                <a:spcPts val="0"/>
              </a:spcAft>
              <a:buSzPts val="1600"/>
              <a:buChar char="●"/>
            </a:pPr>
            <a:r>
              <a:rPr lang="en"/>
              <a:t>use a for loop with if and else if statements in it, and an else statement at the end of the loop to catch </a:t>
            </a:r>
            <a:r>
              <a:rPr lang="en"/>
              <a:t>everything</a:t>
            </a:r>
            <a:r>
              <a:rPr lang="en"/>
              <a:t> else</a:t>
            </a:r>
            <a:endParaRPr/>
          </a:p>
          <a:p>
            <a:pPr indent="-330200" lvl="0" marL="457200" rtl="0" algn="l">
              <a:spcBef>
                <a:spcPts val="0"/>
              </a:spcBef>
              <a:spcAft>
                <a:spcPts val="0"/>
              </a:spcAft>
              <a:buSzPts val="1600"/>
              <a:buChar char="●"/>
            </a:pPr>
            <a:r>
              <a:rPr lang="en"/>
              <a:t>Have an if statement after the loop for when the right word is never guessed</a:t>
            </a:r>
            <a:endParaRPr/>
          </a:p>
          <a:p>
            <a:pPr indent="-330200" lvl="0" marL="457200" rtl="0" algn="l">
              <a:spcBef>
                <a:spcPts val="0"/>
              </a:spcBef>
              <a:spcAft>
                <a:spcPts val="0"/>
              </a:spcAft>
              <a:buSzPts val="1600"/>
              <a:buChar char="●"/>
            </a:pPr>
            <a:r>
              <a:rPr lang="en"/>
              <a:t>Use a boolean to keep track of whether or not the word is guessed</a:t>
            </a:r>
            <a:endParaRPr/>
          </a:p>
          <a:p>
            <a:pPr indent="0" lvl="0" marL="0" rtl="0" algn="l">
              <a:spcBef>
                <a:spcPts val="1200"/>
              </a:spcBef>
              <a:spcAft>
                <a:spcPts val="1200"/>
              </a:spcAft>
              <a:buNone/>
            </a:pPr>
            <a:r>
              <a:rPr lang="en"/>
              <a:t>*For an extra </a:t>
            </a:r>
            <a:r>
              <a:rPr lang="en"/>
              <a:t>challenge, keep track and print out how many guesses the player has left every time they guess a word!</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6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6: Review of Week 1-5 + Challenge</a:t>
            </a:r>
            <a:endParaRPr/>
          </a:p>
        </p:txBody>
      </p:sp>
      <p:sp>
        <p:nvSpPr>
          <p:cNvPr id="545" name="Google Shape;545;p63"/>
          <p:cNvSpPr txBox="1"/>
          <p:nvPr>
            <p:ph idx="1" type="body"/>
          </p:nvPr>
        </p:nvSpPr>
        <p:spPr>
          <a:xfrm>
            <a:off x="1297500" y="988000"/>
            <a:ext cx="7508700" cy="3891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Sample solution code:</a:t>
            </a:r>
            <a:endParaRPr/>
          </a:p>
        </p:txBody>
      </p:sp>
      <p:pic>
        <p:nvPicPr>
          <p:cNvPr id="546" name="Google Shape;546;p63"/>
          <p:cNvPicPr preferRelativeResize="0"/>
          <p:nvPr/>
        </p:nvPicPr>
        <p:blipFill>
          <a:blip r:embed="rId3">
            <a:alphaModFix/>
          </a:blip>
          <a:stretch>
            <a:fillRect/>
          </a:stretch>
        </p:blipFill>
        <p:spPr>
          <a:xfrm>
            <a:off x="146499" y="1560825"/>
            <a:ext cx="4425499" cy="3445126"/>
          </a:xfrm>
          <a:prstGeom prst="rect">
            <a:avLst/>
          </a:prstGeom>
          <a:noFill/>
          <a:ln>
            <a:noFill/>
          </a:ln>
        </p:spPr>
      </p:pic>
      <p:pic>
        <p:nvPicPr>
          <p:cNvPr id="547" name="Google Shape;547;p63"/>
          <p:cNvPicPr preferRelativeResize="0"/>
          <p:nvPr/>
        </p:nvPicPr>
        <p:blipFill>
          <a:blip r:embed="rId4">
            <a:alphaModFix/>
          </a:blip>
          <a:stretch>
            <a:fillRect/>
          </a:stretch>
        </p:blipFill>
        <p:spPr>
          <a:xfrm>
            <a:off x="4572000" y="1853825"/>
            <a:ext cx="4514426" cy="31521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64"/>
          <p:cNvSpPr txBox="1"/>
          <p:nvPr>
            <p:ph type="title"/>
          </p:nvPr>
        </p:nvSpPr>
        <p:spPr>
          <a:xfrm>
            <a:off x="1118975" y="41927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6 Project!</a:t>
            </a:r>
            <a:endParaRPr/>
          </a:p>
        </p:txBody>
      </p:sp>
      <p:sp>
        <p:nvSpPr>
          <p:cNvPr id="553" name="Google Shape;553;p64"/>
          <p:cNvSpPr txBox="1"/>
          <p:nvPr>
            <p:ph idx="1" type="body"/>
          </p:nvPr>
        </p:nvSpPr>
        <p:spPr>
          <a:xfrm>
            <a:off x="1229500" y="1116150"/>
            <a:ext cx="7605000" cy="38253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latin typeface="Karla"/>
                <a:ea typeface="Karla"/>
                <a:cs typeface="Karla"/>
                <a:sym typeface="Karla"/>
              </a:rPr>
              <a:t>We will be programming a game this week! To be able to we first need to learn how to take input: </a:t>
            </a:r>
            <a:endParaRPr>
              <a:latin typeface="Karla"/>
              <a:ea typeface="Karla"/>
              <a:cs typeface="Karla"/>
              <a:sym typeface="Karla"/>
            </a:endParaRPr>
          </a:p>
          <a:p>
            <a:pPr indent="0" lvl="0" marL="0" rtl="0" algn="l">
              <a:spcBef>
                <a:spcPts val="0"/>
              </a:spcBef>
              <a:spcAft>
                <a:spcPts val="0"/>
              </a:spcAft>
              <a:buNone/>
            </a:pPr>
            <a:r>
              <a:t/>
            </a:r>
            <a:endParaRPr>
              <a:latin typeface="Karla"/>
              <a:ea typeface="Karla"/>
              <a:cs typeface="Karla"/>
              <a:sym typeface="Karla"/>
            </a:endParaRPr>
          </a:p>
          <a:p>
            <a:pPr indent="0" lvl="0" marL="0" rtl="0" algn="l">
              <a:spcBef>
                <a:spcPts val="0"/>
              </a:spcBef>
              <a:spcAft>
                <a:spcPts val="0"/>
              </a:spcAft>
              <a:buNone/>
            </a:pPr>
            <a:r>
              <a:rPr lang="en">
                <a:latin typeface="Karla"/>
                <a:ea typeface="Karla"/>
                <a:cs typeface="Karla"/>
                <a:sym typeface="Karla"/>
              </a:rPr>
              <a:t>*Taking input means taking data from the user to use in the program; </a:t>
            </a:r>
            <a:endParaRPr>
              <a:latin typeface="Karla"/>
              <a:ea typeface="Karla"/>
              <a:cs typeface="Karla"/>
              <a:sym typeface="Karla"/>
            </a:endParaRPr>
          </a:p>
          <a:p>
            <a:pPr indent="-330200" lvl="0" marL="457200" rtl="0" algn="l">
              <a:spcBef>
                <a:spcPts val="0"/>
              </a:spcBef>
              <a:spcAft>
                <a:spcPts val="0"/>
              </a:spcAft>
              <a:buSzPts val="1600"/>
              <a:buFont typeface="Karla"/>
              <a:buAutoNum type="alphaLcPeriod"/>
            </a:pPr>
            <a:r>
              <a:rPr lang="en">
                <a:latin typeface="Karla"/>
                <a:ea typeface="Karla"/>
                <a:cs typeface="Karla"/>
                <a:sym typeface="Karla"/>
              </a:rPr>
              <a:t>Ex. There can be code that tells the program to ask for the user's name, and then there will be a place for the user to type that information in, which the program will then use and print. </a:t>
            </a:r>
            <a:endParaRPr>
              <a:latin typeface="Karla"/>
              <a:ea typeface="Karla"/>
              <a:cs typeface="Karla"/>
              <a:sym typeface="Karla"/>
            </a:endParaRPr>
          </a:p>
          <a:p>
            <a:pPr indent="0" lvl="0" marL="0" rtl="0" algn="l">
              <a:spcBef>
                <a:spcPts val="0"/>
              </a:spcBef>
              <a:spcAft>
                <a:spcPts val="0"/>
              </a:spcAft>
              <a:buNone/>
            </a:pPr>
            <a:r>
              <a:t/>
            </a:r>
            <a:endParaRPr>
              <a:latin typeface="Karla"/>
              <a:ea typeface="Karla"/>
              <a:cs typeface="Karla"/>
              <a:sym typeface="Karla"/>
            </a:endParaRPr>
          </a:p>
          <a:p>
            <a:pPr indent="0" lvl="0" marL="0" rtl="0" algn="l">
              <a:spcBef>
                <a:spcPts val="0"/>
              </a:spcBef>
              <a:spcAft>
                <a:spcPts val="0"/>
              </a:spcAft>
              <a:buNone/>
            </a:pPr>
            <a:r>
              <a:rPr lang="en">
                <a:latin typeface="Karla"/>
                <a:ea typeface="Karla"/>
                <a:cs typeface="Karla"/>
                <a:sym typeface="Karla"/>
              </a:rPr>
              <a:t>*Keep in mind that there are different ways of taking input for different data types but that for this one you will only need to know how to take in String input</a:t>
            </a:r>
            <a:endParaRPr>
              <a:latin typeface="Karla"/>
              <a:ea typeface="Karla"/>
              <a:cs typeface="Karla"/>
              <a:sym typeface="Karla"/>
            </a:endParaRPr>
          </a:p>
          <a:p>
            <a:pPr indent="0" lvl="0" marL="0" rtl="0" algn="l">
              <a:spcBef>
                <a:spcPts val="0"/>
              </a:spcBef>
              <a:spcAft>
                <a:spcPts val="0"/>
              </a:spcAft>
              <a:buNone/>
            </a:pPr>
            <a:r>
              <a:t/>
            </a:r>
            <a:endParaRPr>
              <a:latin typeface="Karla"/>
              <a:ea typeface="Karla"/>
              <a:cs typeface="Karla"/>
              <a:sym typeface="Karla"/>
            </a:endParaRPr>
          </a:p>
          <a:p>
            <a:pPr indent="0" lvl="0" marL="0" rtl="0" algn="l">
              <a:spcBef>
                <a:spcPts val="0"/>
              </a:spcBef>
              <a:spcAft>
                <a:spcPts val="0"/>
              </a:spcAft>
              <a:buNone/>
            </a:pPr>
            <a:r>
              <a:rPr lang="en">
                <a:latin typeface="Karla"/>
                <a:ea typeface="Karla"/>
                <a:cs typeface="Karla"/>
                <a:sym typeface="Karla"/>
              </a:rPr>
              <a:t>To take input in for this project you need these lines of code:</a:t>
            </a:r>
            <a:endParaRPr>
              <a:latin typeface="Karla"/>
              <a:ea typeface="Karla"/>
              <a:cs typeface="Karla"/>
              <a:sym typeface="Karla"/>
            </a:endParaRPr>
          </a:p>
          <a:p>
            <a:pPr indent="-330200" lvl="0" marL="457200" rtl="0" algn="l">
              <a:spcBef>
                <a:spcPts val="0"/>
              </a:spcBef>
              <a:spcAft>
                <a:spcPts val="0"/>
              </a:spcAft>
              <a:buSzPts val="1600"/>
              <a:buFont typeface="Karla"/>
              <a:buAutoNum type="alphaLcPeriod"/>
            </a:pPr>
            <a:r>
              <a:rPr lang="en">
                <a:latin typeface="Karla"/>
                <a:ea typeface="Karla"/>
                <a:cs typeface="Karla"/>
                <a:sym typeface="Karla"/>
              </a:rPr>
              <a:t>Scanner scanner = new Scanner(System.in)</a:t>
            </a:r>
            <a:endParaRPr>
              <a:latin typeface="Karla"/>
              <a:ea typeface="Karla"/>
              <a:cs typeface="Karla"/>
              <a:sym typeface="Karla"/>
            </a:endParaRPr>
          </a:p>
          <a:p>
            <a:pPr indent="-330200" lvl="0" marL="457200" rtl="0" algn="l">
              <a:spcBef>
                <a:spcPts val="0"/>
              </a:spcBef>
              <a:spcAft>
                <a:spcPts val="0"/>
              </a:spcAft>
              <a:buSzPts val="1600"/>
              <a:buFont typeface="Karla"/>
              <a:buAutoNum type="alphaLcPeriod"/>
            </a:pPr>
            <a:r>
              <a:rPr lang="en">
                <a:latin typeface="Karla"/>
                <a:ea typeface="Karla"/>
                <a:cs typeface="Karla"/>
                <a:sym typeface="Karla"/>
              </a:rPr>
              <a:t>[variable_name] = scanner.nextLine()</a:t>
            </a:r>
            <a:endParaRPr>
              <a:latin typeface="Karla"/>
              <a:ea typeface="Karla"/>
              <a:cs typeface="Karla"/>
              <a:sym typeface="Karla"/>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65"/>
          <p:cNvSpPr txBox="1"/>
          <p:nvPr>
            <p:ph type="title"/>
          </p:nvPr>
        </p:nvSpPr>
        <p:spPr>
          <a:xfrm>
            <a:off x="1131850" y="5594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6 Project</a:t>
            </a:r>
            <a:endParaRPr/>
          </a:p>
        </p:txBody>
      </p:sp>
      <p:sp>
        <p:nvSpPr>
          <p:cNvPr id="559" name="Google Shape;559;p65"/>
          <p:cNvSpPr txBox="1"/>
          <p:nvPr>
            <p:ph idx="1" type="body"/>
          </p:nvPr>
        </p:nvSpPr>
        <p:spPr>
          <a:xfrm>
            <a:off x="1352675" y="1105125"/>
            <a:ext cx="7649400" cy="37677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t/>
            </a:r>
            <a:endParaRPr sz="1900">
              <a:highlight>
                <a:srgbClr val="FFFFFF"/>
              </a:highlight>
              <a:latin typeface="Karla"/>
              <a:ea typeface="Karla"/>
              <a:cs typeface="Karla"/>
              <a:sym typeface="Karla"/>
            </a:endParaRPr>
          </a:p>
          <a:p>
            <a:pPr indent="0" lvl="0" marL="0" rtl="0" algn="l">
              <a:spcBef>
                <a:spcPts val="0"/>
              </a:spcBef>
              <a:spcAft>
                <a:spcPts val="0"/>
              </a:spcAft>
              <a:buNone/>
            </a:pPr>
            <a:r>
              <a:rPr lang="en" sz="1900">
                <a:solidFill>
                  <a:schemeClr val="dk1"/>
                </a:solidFill>
                <a:highlight>
                  <a:srgbClr val="D9EAD3"/>
                </a:highlight>
                <a:latin typeface="Karla"/>
                <a:ea typeface="Karla"/>
                <a:cs typeface="Karla"/>
                <a:sym typeface="Karla"/>
              </a:rPr>
              <a:t> This color is for what the program prints</a:t>
            </a:r>
            <a:endParaRPr sz="1900">
              <a:solidFill>
                <a:schemeClr val="dk1"/>
              </a:solidFill>
              <a:highlight>
                <a:srgbClr val="D9EAD3"/>
              </a:highlight>
              <a:latin typeface="Karla"/>
              <a:ea typeface="Karla"/>
              <a:cs typeface="Karla"/>
              <a:sym typeface="Karla"/>
            </a:endParaRPr>
          </a:p>
          <a:p>
            <a:pPr indent="0" lvl="0" marL="0" rtl="0" algn="l">
              <a:spcBef>
                <a:spcPts val="0"/>
              </a:spcBef>
              <a:spcAft>
                <a:spcPts val="0"/>
              </a:spcAft>
              <a:buNone/>
            </a:pPr>
            <a:r>
              <a:rPr lang="en" sz="1900">
                <a:solidFill>
                  <a:schemeClr val="dk1"/>
                </a:solidFill>
                <a:highlight>
                  <a:srgbClr val="D0E0E3"/>
                </a:highlight>
                <a:latin typeface="Karla"/>
                <a:ea typeface="Karla"/>
                <a:cs typeface="Karla"/>
                <a:sym typeface="Karla"/>
              </a:rPr>
              <a:t>This color is for what you input</a:t>
            </a:r>
            <a:r>
              <a:rPr lang="en" sz="1900">
                <a:solidFill>
                  <a:schemeClr val="dk1"/>
                </a:solidFill>
                <a:highlight>
                  <a:srgbClr val="D9EAD3"/>
                </a:highlight>
                <a:latin typeface="Karla"/>
                <a:ea typeface="Karla"/>
                <a:cs typeface="Karla"/>
                <a:sym typeface="Karla"/>
              </a:rPr>
              <a:t> </a:t>
            </a:r>
            <a:endParaRPr sz="1900">
              <a:solidFill>
                <a:schemeClr val="dk1"/>
              </a:solidFill>
              <a:highlight>
                <a:srgbClr val="D9EAD3"/>
              </a:highlight>
              <a:latin typeface="Karla"/>
              <a:ea typeface="Karla"/>
              <a:cs typeface="Karla"/>
              <a:sym typeface="Karla"/>
            </a:endParaRPr>
          </a:p>
          <a:p>
            <a:pPr indent="0" lvl="0" marL="0" rtl="0" algn="l">
              <a:spcBef>
                <a:spcPts val="0"/>
              </a:spcBef>
              <a:spcAft>
                <a:spcPts val="0"/>
              </a:spcAft>
              <a:buNone/>
            </a:pPr>
            <a:r>
              <a:rPr lang="en" sz="1900">
                <a:solidFill>
                  <a:schemeClr val="dk1"/>
                </a:solidFill>
                <a:highlight>
                  <a:srgbClr val="C9DAF8"/>
                </a:highlight>
                <a:latin typeface="Karla"/>
                <a:ea typeface="Karla"/>
                <a:cs typeface="Karla"/>
                <a:sym typeface="Karla"/>
              </a:rPr>
              <a:t>This color is for what is added to the code so it can take input</a:t>
            </a:r>
            <a:endParaRPr sz="1900">
              <a:solidFill>
                <a:schemeClr val="dk1"/>
              </a:solidFill>
              <a:highlight>
                <a:srgbClr val="C9DAF8"/>
              </a:highlight>
              <a:latin typeface="Karla"/>
              <a:ea typeface="Karla"/>
              <a:cs typeface="Karla"/>
              <a:sym typeface="Karla"/>
            </a:endParaRPr>
          </a:p>
          <a:p>
            <a:pPr indent="0" lvl="0" marL="0" rtl="0" algn="l">
              <a:spcBef>
                <a:spcPts val="0"/>
              </a:spcBef>
              <a:spcAft>
                <a:spcPts val="0"/>
              </a:spcAft>
              <a:buNone/>
            </a:pPr>
            <a:r>
              <a:t/>
            </a:r>
            <a:endParaRPr sz="1900">
              <a:solidFill>
                <a:schemeClr val="dk1"/>
              </a:solidFill>
              <a:highlight>
                <a:srgbClr val="C9DAF8"/>
              </a:highlight>
              <a:latin typeface="Karla"/>
              <a:ea typeface="Karla"/>
              <a:cs typeface="Karla"/>
              <a:sym typeface="Karla"/>
            </a:endParaRPr>
          </a:p>
          <a:p>
            <a:pPr indent="0" lvl="0" marL="0" rtl="0" algn="l">
              <a:spcBef>
                <a:spcPts val="0"/>
              </a:spcBef>
              <a:spcAft>
                <a:spcPts val="0"/>
              </a:spcAft>
              <a:buNone/>
            </a:pPr>
            <a:r>
              <a:rPr lang="en" sz="1900">
                <a:solidFill>
                  <a:schemeClr val="dk1"/>
                </a:solidFill>
                <a:highlight>
                  <a:srgbClr val="C9DAF8"/>
                </a:highlight>
                <a:latin typeface="Karla"/>
                <a:ea typeface="Karla"/>
                <a:cs typeface="Karla"/>
                <a:sym typeface="Karla"/>
              </a:rPr>
              <a:t>import java.util.Scanner;</a:t>
            </a:r>
            <a:endParaRPr sz="1900">
              <a:solidFill>
                <a:schemeClr val="dk1"/>
              </a:solidFill>
              <a:highlight>
                <a:srgbClr val="C9DAF8"/>
              </a:highlight>
              <a:latin typeface="Karla"/>
              <a:ea typeface="Karla"/>
              <a:cs typeface="Karla"/>
              <a:sym typeface="Karla"/>
            </a:endParaRPr>
          </a:p>
          <a:p>
            <a:pPr indent="0" lvl="0" marL="0" rtl="0" algn="l">
              <a:spcBef>
                <a:spcPts val="0"/>
              </a:spcBef>
              <a:spcAft>
                <a:spcPts val="0"/>
              </a:spcAft>
              <a:buNone/>
            </a:pPr>
            <a:r>
              <a:rPr lang="en" sz="1900">
                <a:latin typeface="Karla"/>
                <a:ea typeface="Karla"/>
                <a:cs typeface="Karla"/>
                <a:sym typeface="Karla"/>
              </a:rPr>
              <a:t>class Main {</a:t>
            </a:r>
            <a:endParaRPr sz="1900">
              <a:latin typeface="Karla"/>
              <a:ea typeface="Karla"/>
              <a:cs typeface="Karla"/>
              <a:sym typeface="Karla"/>
            </a:endParaRPr>
          </a:p>
          <a:p>
            <a:pPr indent="0" lvl="0" marL="0" rtl="0" algn="l">
              <a:spcBef>
                <a:spcPts val="0"/>
              </a:spcBef>
              <a:spcAft>
                <a:spcPts val="0"/>
              </a:spcAft>
              <a:buNone/>
            </a:pPr>
            <a:r>
              <a:rPr lang="en" sz="1900">
                <a:latin typeface="Karla"/>
                <a:ea typeface="Karla"/>
                <a:cs typeface="Karla"/>
                <a:sym typeface="Karla"/>
              </a:rPr>
              <a:t>    public static void main(String[] args) {</a:t>
            </a:r>
            <a:endParaRPr sz="1900">
              <a:latin typeface="Karla"/>
              <a:ea typeface="Karla"/>
              <a:cs typeface="Karla"/>
              <a:sym typeface="Karla"/>
            </a:endParaRPr>
          </a:p>
          <a:p>
            <a:pPr indent="0" lvl="0" marL="0" rtl="0" algn="l">
              <a:spcBef>
                <a:spcPts val="0"/>
              </a:spcBef>
              <a:spcAft>
                <a:spcPts val="0"/>
              </a:spcAft>
              <a:buNone/>
            </a:pPr>
            <a:r>
              <a:rPr lang="en" sz="1900">
                <a:latin typeface="Karla"/>
                <a:ea typeface="Karla"/>
                <a:cs typeface="Karla"/>
                <a:sym typeface="Karla"/>
              </a:rPr>
              <a:t>     	System.out.println(“What is your name:”);</a:t>
            </a:r>
            <a:endParaRPr sz="1900">
              <a:latin typeface="Karla"/>
              <a:ea typeface="Karla"/>
              <a:cs typeface="Karla"/>
              <a:sym typeface="Karla"/>
            </a:endParaRPr>
          </a:p>
          <a:p>
            <a:pPr indent="0" lvl="0" marL="0" rtl="0" algn="l">
              <a:spcBef>
                <a:spcPts val="0"/>
              </a:spcBef>
              <a:spcAft>
                <a:spcPts val="0"/>
              </a:spcAft>
              <a:buNone/>
            </a:pPr>
            <a:r>
              <a:rPr lang="en" sz="1900">
                <a:highlight>
                  <a:srgbClr val="FFFFFF"/>
                </a:highlight>
                <a:latin typeface="Karla"/>
                <a:ea typeface="Karla"/>
                <a:cs typeface="Karla"/>
                <a:sym typeface="Karla"/>
              </a:rPr>
              <a:t>      </a:t>
            </a:r>
            <a:r>
              <a:rPr lang="en" sz="1900">
                <a:solidFill>
                  <a:schemeClr val="dk1"/>
                </a:solidFill>
                <a:highlight>
                  <a:srgbClr val="FFFFFF"/>
                </a:highlight>
                <a:latin typeface="Karla"/>
                <a:ea typeface="Karla"/>
                <a:cs typeface="Karla"/>
                <a:sym typeface="Karla"/>
              </a:rPr>
              <a:t>	</a:t>
            </a:r>
            <a:r>
              <a:rPr lang="en" sz="1900">
                <a:solidFill>
                  <a:schemeClr val="dk1"/>
                </a:solidFill>
                <a:highlight>
                  <a:srgbClr val="C9DAF8"/>
                </a:highlight>
                <a:latin typeface="Karla"/>
                <a:ea typeface="Karla"/>
                <a:cs typeface="Karla"/>
                <a:sym typeface="Karla"/>
              </a:rPr>
              <a:t> Scanner scanner = new Scanner(System.in);</a:t>
            </a:r>
            <a:endParaRPr sz="1900">
              <a:solidFill>
                <a:schemeClr val="dk1"/>
              </a:solidFill>
              <a:highlight>
                <a:srgbClr val="C9DAF8"/>
              </a:highlight>
              <a:latin typeface="Karla"/>
              <a:ea typeface="Karla"/>
              <a:cs typeface="Karla"/>
              <a:sym typeface="Karla"/>
            </a:endParaRPr>
          </a:p>
          <a:p>
            <a:pPr indent="0" lvl="0" marL="0" rtl="0" algn="l">
              <a:spcBef>
                <a:spcPts val="0"/>
              </a:spcBef>
              <a:spcAft>
                <a:spcPts val="0"/>
              </a:spcAft>
              <a:buNone/>
            </a:pPr>
            <a:r>
              <a:rPr lang="en" sz="1900">
                <a:highlight>
                  <a:srgbClr val="FFFFFF"/>
                </a:highlight>
                <a:latin typeface="Karla"/>
                <a:ea typeface="Karla"/>
                <a:cs typeface="Karla"/>
                <a:sym typeface="Karla"/>
              </a:rPr>
              <a:t>       </a:t>
            </a:r>
            <a:r>
              <a:rPr lang="en" sz="1900">
                <a:latin typeface="Karla"/>
                <a:ea typeface="Karla"/>
                <a:cs typeface="Karla"/>
                <a:sym typeface="Karla"/>
              </a:rPr>
              <a:t>	String name; </a:t>
            </a:r>
            <a:endParaRPr sz="1900">
              <a:latin typeface="Karla"/>
              <a:ea typeface="Karla"/>
              <a:cs typeface="Karla"/>
              <a:sym typeface="Karla"/>
            </a:endParaRPr>
          </a:p>
          <a:p>
            <a:pPr indent="0" lvl="0" marL="0" rtl="0" algn="l">
              <a:spcBef>
                <a:spcPts val="0"/>
              </a:spcBef>
              <a:spcAft>
                <a:spcPts val="0"/>
              </a:spcAft>
              <a:buNone/>
            </a:pPr>
            <a:r>
              <a:rPr lang="en" sz="1900">
                <a:highlight>
                  <a:srgbClr val="FFFFFF"/>
                </a:highlight>
                <a:latin typeface="Karla"/>
                <a:ea typeface="Karla"/>
                <a:cs typeface="Karla"/>
                <a:sym typeface="Karla"/>
              </a:rPr>
              <a:t>       </a:t>
            </a:r>
            <a:r>
              <a:rPr lang="en" sz="1900">
                <a:solidFill>
                  <a:schemeClr val="dk1"/>
                </a:solidFill>
                <a:highlight>
                  <a:srgbClr val="FFFFFF"/>
                </a:highlight>
                <a:latin typeface="Karla"/>
                <a:ea typeface="Karla"/>
                <a:cs typeface="Karla"/>
                <a:sym typeface="Karla"/>
              </a:rPr>
              <a:t>	</a:t>
            </a:r>
            <a:r>
              <a:rPr lang="en" sz="1900">
                <a:solidFill>
                  <a:schemeClr val="dk1"/>
                </a:solidFill>
                <a:highlight>
                  <a:srgbClr val="C9DAF8"/>
                </a:highlight>
                <a:latin typeface="Karla"/>
                <a:ea typeface="Karla"/>
                <a:cs typeface="Karla"/>
                <a:sym typeface="Karla"/>
              </a:rPr>
              <a:t>name = scanner.nextLine();</a:t>
            </a:r>
            <a:endParaRPr sz="1900">
              <a:solidFill>
                <a:schemeClr val="dk1"/>
              </a:solidFill>
              <a:highlight>
                <a:srgbClr val="C9DAF8"/>
              </a:highlight>
              <a:latin typeface="Karla"/>
              <a:ea typeface="Karla"/>
              <a:cs typeface="Karla"/>
              <a:sym typeface="Karla"/>
            </a:endParaRPr>
          </a:p>
          <a:p>
            <a:pPr indent="0" lvl="0" marL="0" rtl="0" algn="l">
              <a:spcBef>
                <a:spcPts val="0"/>
              </a:spcBef>
              <a:spcAft>
                <a:spcPts val="0"/>
              </a:spcAft>
              <a:buNone/>
            </a:pPr>
            <a:r>
              <a:rPr lang="en" sz="1900">
                <a:highlight>
                  <a:srgbClr val="FFFFFF"/>
                </a:highlight>
                <a:latin typeface="Karla"/>
                <a:ea typeface="Karla"/>
                <a:cs typeface="Karla"/>
                <a:sym typeface="Karla"/>
              </a:rPr>
              <a:t>       </a:t>
            </a:r>
            <a:r>
              <a:rPr lang="en" sz="1900">
                <a:latin typeface="Karla"/>
                <a:ea typeface="Karla"/>
                <a:cs typeface="Karla"/>
                <a:sym typeface="Karla"/>
              </a:rPr>
              <a:t>	System.out.print("Hello "+ name);</a:t>
            </a:r>
            <a:endParaRPr sz="1900">
              <a:latin typeface="Karla"/>
              <a:ea typeface="Karla"/>
              <a:cs typeface="Karla"/>
              <a:sym typeface="Karla"/>
            </a:endParaRPr>
          </a:p>
          <a:p>
            <a:pPr indent="0" lvl="0" marL="0" rtl="0" algn="l">
              <a:spcBef>
                <a:spcPts val="0"/>
              </a:spcBef>
              <a:spcAft>
                <a:spcPts val="0"/>
              </a:spcAft>
              <a:buNone/>
            </a:pPr>
            <a:r>
              <a:rPr lang="en" sz="1900">
                <a:latin typeface="Karla"/>
                <a:ea typeface="Karla"/>
                <a:cs typeface="Karla"/>
                <a:sym typeface="Karla"/>
              </a:rPr>
              <a:t>    }</a:t>
            </a:r>
            <a:endParaRPr sz="1900">
              <a:latin typeface="Karla"/>
              <a:ea typeface="Karla"/>
              <a:cs typeface="Karla"/>
              <a:sym typeface="Karla"/>
            </a:endParaRPr>
          </a:p>
          <a:p>
            <a:pPr indent="0" lvl="0" marL="0" rtl="0" algn="l">
              <a:spcBef>
                <a:spcPts val="0"/>
              </a:spcBef>
              <a:spcAft>
                <a:spcPts val="0"/>
              </a:spcAft>
              <a:buNone/>
            </a:pPr>
            <a:r>
              <a:rPr lang="en" sz="1900">
                <a:latin typeface="Karla"/>
                <a:ea typeface="Karla"/>
                <a:cs typeface="Karla"/>
                <a:sym typeface="Karla"/>
              </a:rPr>
              <a:t>}</a:t>
            </a:r>
            <a:endParaRPr sz="1900">
              <a:latin typeface="Karla"/>
              <a:ea typeface="Karla"/>
              <a:cs typeface="Karla"/>
              <a:sym typeface="Karla"/>
            </a:endParaRPr>
          </a:p>
          <a:p>
            <a:pPr indent="0" lvl="0" marL="0" rtl="0" algn="l">
              <a:spcBef>
                <a:spcPts val="0"/>
              </a:spcBef>
              <a:spcAft>
                <a:spcPts val="0"/>
              </a:spcAft>
              <a:buNone/>
            </a:pPr>
            <a:r>
              <a:rPr lang="en" sz="1900">
                <a:latin typeface="Karla"/>
                <a:ea typeface="Karla"/>
                <a:cs typeface="Karla"/>
                <a:sym typeface="Karla"/>
              </a:rPr>
              <a:t>What appears: </a:t>
            </a:r>
            <a:endParaRPr sz="1900">
              <a:latin typeface="Karla"/>
              <a:ea typeface="Karla"/>
              <a:cs typeface="Karla"/>
              <a:sym typeface="Karla"/>
            </a:endParaRPr>
          </a:p>
          <a:p>
            <a:pPr indent="0" lvl="0" marL="0" rtl="0" algn="l">
              <a:spcBef>
                <a:spcPts val="0"/>
              </a:spcBef>
              <a:spcAft>
                <a:spcPts val="0"/>
              </a:spcAft>
              <a:buNone/>
            </a:pPr>
            <a:r>
              <a:rPr lang="en" sz="1900">
                <a:solidFill>
                  <a:schemeClr val="dk1"/>
                </a:solidFill>
                <a:highlight>
                  <a:srgbClr val="D9EAD3"/>
                </a:highlight>
                <a:latin typeface="Karla"/>
                <a:ea typeface="Karla"/>
                <a:cs typeface="Karla"/>
                <a:sym typeface="Karla"/>
              </a:rPr>
              <a:t>What’s your name: </a:t>
            </a:r>
            <a:endParaRPr sz="1900">
              <a:solidFill>
                <a:schemeClr val="dk1"/>
              </a:solidFill>
              <a:highlight>
                <a:srgbClr val="D9EAD3"/>
              </a:highlight>
              <a:latin typeface="Karla"/>
              <a:ea typeface="Karla"/>
              <a:cs typeface="Karla"/>
              <a:sym typeface="Karla"/>
            </a:endParaRPr>
          </a:p>
          <a:p>
            <a:pPr indent="0" lvl="0" marL="0" rtl="0" algn="l">
              <a:spcBef>
                <a:spcPts val="0"/>
              </a:spcBef>
              <a:spcAft>
                <a:spcPts val="0"/>
              </a:spcAft>
              <a:buNone/>
            </a:pPr>
            <a:r>
              <a:rPr lang="en" sz="1900">
                <a:solidFill>
                  <a:schemeClr val="dk1"/>
                </a:solidFill>
                <a:highlight>
                  <a:srgbClr val="D0E0E3"/>
                </a:highlight>
                <a:latin typeface="Karla"/>
                <a:ea typeface="Karla"/>
                <a:cs typeface="Karla"/>
                <a:sym typeface="Karla"/>
              </a:rPr>
              <a:t>Sahasra </a:t>
            </a:r>
            <a:endParaRPr sz="1900">
              <a:solidFill>
                <a:schemeClr val="dk1"/>
              </a:solidFill>
              <a:highlight>
                <a:srgbClr val="D0E0E3"/>
              </a:highlight>
              <a:latin typeface="Karla"/>
              <a:ea typeface="Karla"/>
              <a:cs typeface="Karla"/>
              <a:sym typeface="Karla"/>
            </a:endParaRPr>
          </a:p>
          <a:p>
            <a:pPr indent="0" lvl="0" marL="0" rtl="0" algn="l">
              <a:spcBef>
                <a:spcPts val="0"/>
              </a:spcBef>
              <a:spcAft>
                <a:spcPts val="0"/>
              </a:spcAft>
              <a:buNone/>
            </a:pPr>
            <a:r>
              <a:rPr lang="en" sz="1900">
                <a:solidFill>
                  <a:schemeClr val="dk1"/>
                </a:solidFill>
                <a:highlight>
                  <a:srgbClr val="D9EAD3"/>
                </a:highlight>
                <a:latin typeface="Karla"/>
                <a:ea typeface="Karla"/>
                <a:cs typeface="Karla"/>
                <a:sym typeface="Karla"/>
              </a:rPr>
              <a:t>Hello Sahasra</a:t>
            </a:r>
            <a:endParaRPr sz="1900">
              <a:solidFill>
                <a:schemeClr val="dk1"/>
              </a:solidFill>
              <a:highlight>
                <a:srgbClr val="D9EAD3"/>
              </a:highlight>
              <a:latin typeface="Karla"/>
              <a:ea typeface="Karla"/>
              <a:cs typeface="Karla"/>
              <a:sym typeface="Karla"/>
            </a:endParaRPr>
          </a:p>
          <a:p>
            <a:pPr indent="0" lvl="0" marL="0" rtl="0" algn="l">
              <a:spcBef>
                <a:spcPts val="0"/>
              </a:spcBef>
              <a:spcAft>
                <a:spcPts val="0"/>
              </a:spcAft>
              <a:buNone/>
            </a:pPr>
            <a:r>
              <a:t/>
            </a:r>
            <a:endParaRPr sz="1100">
              <a:solidFill>
                <a:srgbClr val="000000"/>
              </a:solidFill>
              <a:latin typeface="Karla"/>
              <a:ea typeface="Karla"/>
              <a:cs typeface="Karla"/>
              <a:sym typeface="Karla"/>
            </a:endParaRPr>
          </a:p>
          <a:p>
            <a:pPr indent="0" lvl="0" marL="0" rtl="0" algn="l">
              <a:spcBef>
                <a:spcPts val="0"/>
              </a:spcBef>
              <a:spcAft>
                <a:spcPts val="120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66"/>
          <p:cNvSpPr txBox="1"/>
          <p:nvPr>
            <p:ph type="title"/>
          </p:nvPr>
        </p:nvSpPr>
        <p:spPr>
          <a:xfrm>
            <a:off x="1098725" y="48207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6 Project</a:t>
            </a:r>
            <a:endParaRPr/>
          </a:p>
        </p:txBody>
      </p:sp>
      <p:sp>
        <p:nvSpPr>
          <p:cNvPr id="565" name="Google Shape;565;p66"/>
          <p:cNvSpPr txBox="1"/>
          <p:nvPr>
            <p:ph idx="1" type="body"/>
          </p:nvPr>
        </p:nvSpPr>
        <p:spPr>
          <a:xfrm>
            <a:off x="1186200" y="1037300"/>
            <a:ext cx="7826700" cy="4023300"/>
          </a:xfrm>
          <a:prstGeom prst="rect">
            <a:avLst/>
          </a:prstGeom>
        </p:spPr>
        <p:txBody>
          <a:bodyPr anchorCtr="0" anchor="t" bIns="91425" lIns="91425" spcFirstLastPara="1" rIns="91425" wrap="square" tIns="91425">
            <a:normAutofit fontScale="85000" lnSpcReduction="20000"/>
          </a:bodyPr>
          <a:lstStyle/>
          <a:p>
            <a:pPr indent="0" lvl="0" marL="0" rtl="0" algn="l">
              <a:spcBef>
                <a:spcPts val="1200"/>
              </a:spcBef>
              <a:spcAft>
                <a:spcPts val="0"/>
              </a:spcAft>
              <a:buNone/>
            </a:pPr>
            <a:r>
              <a:rPr lang="en" sz="1100">
                <a:latin typeface="Karla"/>
                <a:ea typeface="Karla"/>
                <a:cs typeface="Karla"/>
                <a:sym typeface="Karla"/>
              </a:rPr>
              <a:t>Now that we know how to take in input, we can program our game!</a:t>
            </a:r>
            <a:endParaRPr b="1" sz="1100">
              <a:latin typeface="Karla"/>
              <a:ea typeface="Karla"/>
              <a:cs typeface="Karla"/>
              <a:sym typeface="Karla"/>
            </a:endParaRPr>
          </a:p>
          <a:p>
            <a:pPr indent="-287972" lvl="0" marL="457200" rtl="0" algn="l">
              <a:spcBef>
                <a:spcPts val="1200"/>
              </a:spcBef>
              <a:spcAft>
                <a:spcPts val="0"/>
              </a:spcAft>
              <a:buSzPct val="100000"/>
              <a:buFont typeface="Arial"/>
              <a:buAutoNum type="arabicPeriod"/>
            </a:pPr>
            <a:r>
              <a:rPr b="1" lang="en" sz="1100">
                <a:latin typeface="Karla"/>
                <a:ea typeface="Karla"/>
                <a:cs typeface="Karla"/>
                <a:sym typeface="Karla"/>
              </a:rPr>
              <a:t>Set the Secret Number:</a:t>
            </a:r>
            <a:br>
              <a:rPr b="1" lang="en" sz="1100">
                <a:latin typeface="Karla"/>
                <a:ea typeface="Karla"/>
                <a:cs typeface="Karla"/>
                <a:sym typeface="Karla"/>
              </a:rPr>
            </a:br>
            <a:r>
              <a:rPr lang="en" sz="1100">
                <a:latin typeface="Karla"/>
                <a:ea typeface="Karla"/>
                <a:cs typeface="Karla"/>
                <a:sym typeface="Karla"/>
              </a:rPr>
              <a:t>Create a variable to hold the number the user needs to guess.</a:t>
            </a:r>
            <a:endParaRPr sz="1100">
              <a:latin typeface="Karla"/>
              <a:ea typeface="Karla"/>
              <a:cs typeface="Karla"/>
              <a:sym typeface="Karla"/>
            </a:endParaRPr>
          </a:p>
          <a:p>
            <a:pPr indent="-287972" lvl="0" marL="457200" rtl="0" algn="l">
              <a:spcBef>
                <a:spcPts val="0"/>
              </a:spcBef>
              <a:spcAft>
                <a:spcPts val="0"/>
              </a:spcAft>
              <a:buSzPct val="100000"/>
              <a:buFont typeface="Arial"/>
              <a:buAutoNum type="arabicPeriod"/>
            </a:pPr>
            <a:r>
              <a:rPr b="1" lang="en" sz="1100">
                <a:latin typeface="Karla"/>
                <a:ea typeface="Karla"/>
                <a:cs typeface="Karla"/>
                <a:sym typeface="Karla"/>
              </a:rPr>
              <a:t>Prompt the Player:</a:t>
            </a:r>
            <a:br>
              <a:rPr b="1" lang="en" sz="1100">
                <a:latin typeface="Karla"/>
                <a:ea typeface="Karla"/>
                <a:cs typeface="Karla"/>
                <a:sym typeface="Karla"/>
              </a:rPr>
            </a:br>
            <a:r>
              <a:rPr lang="en" sz="1100">
                <a:latin typeface="Karla"/>
                <a:ea typeface="Karla"/>
                <a:cs typeface="Karla"/>
                <a:sym typeface="Karla"/>
              </a:rPr>
              <a:t>Display “Guess the number:” on the screen. Use another variable to take the player’s input.</a:t>
            </a:r>
            <a:endParaRPr sz="1100">
              <a:latin typeface="Karla"/>
              <a:ea typeface="Karla"/>
              <a:cs typeface="Karla"/>
              <a:sym typeface="Karla"/>
            </a:endParaRPr>
          </a:p>
          <a:p>
            <a:pPr indent="-287972" lvl="0" marL="457200" rtl="0" algn="l">
              <a:spcBef>
                <a:spcPts val="0"/>
              </a:spcBef>
              <a:spcAft>
                <a:spcPts val="0"/>
              </a:spcAft>
              <a:buSzPct val="100000"/>
              <a:buFont typeface="Karla"/>
              <a:buAutoNum type="arabicPeriod"/>
            </a:pPr>
            <a:r>
              <a:rPr b="1" lang="en" sz="1100">
                <a:latin typeface="Karla"/>
                <a:ea typeface="Karla"/>
                <a:cs typeface="Karla"/>
                <a:sym typeface="Karla"/>
              </a:rPr>
              <a:t>Provide Feedback:</a:t>
            </a:r>
            <a:endParaRPr b="1" sz="1100">
              <a:latin typeface="Karla"/>
              <a:ea typeface="Karla"/>
              <a:cs typeface="Karla"/>
              <a:sym typeface="Karla"/>
            </a:endParaRPr>
          </a:p>
          <a:p>
            <a:pPr indent="-314960" lvl="1" marL="914400" rtl="0" algn="l">
              <a:spcBef>
                <a:spcPts val="0"/>
              </a:spcBef>
              <a:spcAft>
                <a:spcPts val="0"/>
              </a:spcAft>
              <a:buSzPct val="100000"/>
              <a:buFont typeface="Karla"/>
              <a:buAutoNum type="alphaLcPeriod"/>
            </a:pPr>
            <a:r>
              <a:rPr lang="en">
                <a:latin typeface="Karla"/>
                <a:ea typeface="Karla"/>
                <a:cs typeface="Karla"/>
                <a:sym typeface="Karla"/>
              </a:rPr>
              <a:t>Check if the guessed number matches the secret number.</a:t>
            </a:r>
            <a:endParaRPr>
              <a:latin typeface="Karla"/>
              <a:ea typeface="Karla"/>
              <a:cs typeface="Karla"/>
              <a:sym typeface="Karla"/>
            </a:endParaRPr>
          </a:p>
          <a:p>
            <a:pPr indent="-314960" lvl="1" marL="914400" rtl="0" algn="l">
              <a:spcBef>
                <a:spcPts val="0"/>
              </a:spcBef>
              <a:spcAft>
                <a:spcPts val="0"/>
              </a:spcAft>
              <a:buSzPct val="100000"/>
              <a:buFont typeface="Karla"/>
              <a:buAutoNum type="alphaLcPeriod"/>
            </a:pPr>
            <a:r>
              <a:rPr lang="en">
                <a:latin typeface="Karla"/>
                <a:ea typeface="Karla"/>
                <a:cs typeface="Karla"/>
                <a:sym typeface="Karla"/>
              </a:rPr>
              <a:t>Print helpful hints:</a:t>
            </a:r>
            <a:endParaRPr>
              <a:latin typeface="Karla"/>
              <a:ea typeface="Karla"/>
              <a:cs typeface="Karla"/>
              <a:sym typeface="Karla"/>
            </a:endParaRPr>
          </a:p>
          <a:p>
            <a:pPr indent="-314960" lvl="2" marL="1371600" rtl="0" algn="l">
              <a:spcBef>
                <a:spcPts val="0"/>
              </a:spcBef>
              <a:spcAft>
                <a:spcPts val="0"/>
              </a:spcAft>
              <a:buSzPct val="100000"/>
              <a:buFont typeface="Karla"/>
              <a:buAutoNum type="romanLcPeriod"/>
            </a:pPr>
            <a:r>
              <a:rPr lang="en">
                <a:latin typeface="Karla"/>
                <a:ea typeface="Karla"/>
                <a:cs typeface="Karla"/>
                <a:sym typeface="Karla"/>
              </a:rPr>
              <a:t>“Go up!” if the guess is too low.</a:t>
            </a:r>
            <a:endParaRPr>
              <a:latin typeface="Karla"/>
              <a:ea typeface="Karla"/>
              <a:cs typeface="Karla"/>
              <a:sym typeface="Karla"/>
            </a:endParaRPr>
          </a:p>
          <a:p>
            <a:pPr indent="-314960" lvl="2" marL="1371600" rtl="0" algn="l">
              <a:spcBef>
                <a:spcPts val="0"/>
              </a:spcBef>
              <a:spcAft>
                <a:spcPts val="0"/>
              </a:spcAft>
              <a:buSzPct val="100000"/>
              <a:buFont typeface="Karla"/>
              <a:buAutoNum type="romanLcPeriod"/>
            </a:pPr>
            <a:r>
              <a:rPr lang="en">
                <a:latin typeface="Karla"/>
                <a:ea typeface="Karla"/>
                <a:cs typeface="Karla"/>
                <a:sym typeface="Karla"/>
              </a:rPr>
              <a:t>“Go down!” if the guess is too high.</a:t>
            </a:r>
            <a:endParaRPr>
              <a:latin typeface="Karla"/>
              <a:ea typeface="Karla"/>
              <a:cs typeface="Karla"/>
              <a:sym typeface="Karla"/>
            </a:endParaRPr>
          </a:p>
          <a:p>
            <a:pPr indent="-314960" lvl="2" marL="1371600" rtl="0" algn="l">
              <a:spcBef>
                <a:spcPts val="0"/>
              </a:spcBef>
              <a:spcAft>
                <a:spcPts val="0"/>
              </a:spcAft>
              <a:buSzPct val="100000"/>
              <a:buFont typeface="Karla"/>
              <a:buAutoNum type="romanLcPeriod"/>
            </a:pPr>
            <a:r>
              <a:rPr lang="en">
                <a:latin typeface="Karla"/>
                <a:ea typeface="Karla"/>
                <a:cs typeface="Karla"/>
                <a:sym typeface="Karla"/>
              </a:rPr>
              <a:t>“Correct!” if the guess is right.</a:t>
            </a:r>
            <a:endParaRPr>
              <a:latin typeface="Karla"/>
              <a:ea typeface="Karla"/>
              <a:cs typeface="Karla"/>
              <a:sym typeface="Karla"/>
            </a:endParaRPr>
          </a:p>
          <a:p>
            <a:pPr indent="-287972" lvl="0" marL="457200" rtl="0" algn="l">
              <a:spcBef>
                <a:spcPts val="0"/>
              </a:spcBef>
              <a:spcAft>
                <a:spcPts val="0"/>
              </a:spcAft>
              <a:buSzPct val="100000"/>
              <a:buFont typeface="Arial"/>
              <a:buAutoNum type="arabicPeriod"/>
            </a:pPr>
            <a:r>
              <a:rPr b="1" lang="en" sz="1100">
                <a:latin typeface="Karla"/>
                <a:ea typeface="Karla"/>
                <a:cs typeface="Karla"/>
                <a:sym typeface="Karla"/>
              </a:rPr>
              <a:t>Handle Invalid Inputs:</a:t>
            </a:r>
            <a:br>
              <a:rPr b="1" lang="en" sz="1100">
                <a:latin typeface="Karla"/>
                <a:ea typeface="Karla"/>
                <a:cs typeface="Karla"/>
                <a:sym typeface="Karla"/>
              </a:rPr>
            </a:br>
            <a:r>
              <a:rPr lang="en" sz="1100">
                <a:latin typeface="Karla"/>
                <a:ea typeface="Karla"/>
                <a:cs typeface="Karla"/>
                <a:sym typeface="Karla"/>
              </a:rPr>
              <a:t>If the input isn’t a valid number, print: “Invalid guess. Please enter a number.”</a:t>
            </a:r>
            <a:endParaRPr sz="1100">
              <a:latin typeface="Karla"/>
              <a:ea typeface="Karla"/>
              <a:cs typeface="Karla"/>
              <a:sym typeface="Karla"/>
            </a:endParaRPr>
          </a:p>
          <a:p>
            <a:pPr indent="-287972" lvl="0" marL="457200" rtl="0" algn="l">
              <a:spcBef>
                <a:spcPts val="0"/>
              </a:spcBef>
              <a:spcAft>
                <a:spcPts val="0"/>
              </a:spcAft>
              <a:buSzPct val="100000"/>
              <a:buFont typeface="Arial"/>
              <a:buAutoNum type="arabicPeriod"/>
            </a:pPr>
            <a:r>
              <a:rPr b="1" lang="en" sz="1100">
                <a:latin typeface="Karla"/>
                <a:ea typeface="Karla"/>
                <a:cs typeface="Karla"/>
                <a:sym typeface="Karla"/>
              </a:rPr>
              <a:t>Track Attempts:</a:t>
            </a:r>
            <a:br>
              <a:rPr b="1" lang="en" sz="1100">
                <a:latin typeface="Karla"/>
                <a:ea typeface="Karla"/>
                <a:cs typeface="Karla"/>
                <a:sym typeface="Karla"/>
              </a:rPr>
            </a:br>
            <a:r>
              <a:rPr lang="en" sz="1100">
                <a:latin typeface="Karla"/>
                <a:ea typeface="Karla"/>
                <a:cs typeface="Karla"/>
                <a:sym typeface="Karla"/>
              </a:rPr>
              <a:t>Keep a count of the guesses the player makes.</a:t>
            </a:r>
            <a:endParaRPr sz="1100">
              <a:latin typeface="Karla"/>
              <a:ea typeface="Karla"/>
              <a:cs typeface="Karla"/>
              <a:sym typeface="Karla"/>
            </a:endParaRPr>
          </a:p>
          <a:p>
            <a:pPr indent="-287972" lvl="0" marL="457200" rtl="0" algn="l">
              <a:spcBef>
                <a:spcPts val="0"/>
              </a:spcBef>
              <a:spcAft>
                <a:spcPts val="0"/>
              </a:spcAft>
              <a:buSzPct val="100000"/>
              <a:buFont typeface="Karla"/>
              <a:buAutoNum type="arabicPeriod"/>
            </a:pPr>
            <a:r>
              <a:rPr b="1" lang="en" sz="1100">
                <a:latin typeface="Karla"/>
                <a:ea typeface="Karla"/>
                <a:cs typeface="Karla"/>
                <a:sym typeface="Karla"/>
              </a:rPr>
              <a:t>End:</a:t>
            </a:r>
            <a:endParaRPr b="1" sz="1100">
              <a:latin typeface="Karla"/>
              <a:ea typeface="Karla"/>
              <a:cs typeface="Karla"/>
              <a:sym typeface="Karla"/>
            </a:endParaRPr>
          </a:p>
          <a:p>
            <a:pPr indent="-287972" lvl="1" marL="914400" rtl="0" algn="l">
              <a:spcBef>
                <a:spcPts val="0"/>
              </a:spcBef>
              <a:spcAft>
                <a:spcPts val="0"/>
              </a:spcAft>
              <a:buSzPct val="68750"/>
              <a:buFont typeface="Karla"/>
              <a:buAutoNum type="alphaLcPeriod"/>
            </a:pPr>
            <a:r>
              <a:rPr lang="en">
                <a:latin typeface="Karla"/>
                <a:ea typeface="Karla"/>
                <a:cs typeface="Karla"/>
                <a:sym typeface="Karla"/>
              </a:rPr>
              <a:t>Once the player guesses the number print Number of guess: [number of guesses]</a:t>
            </a:r>
            <a:endParaRPr>
              <a:latin typeface="Karla"/>
              <a:ea typeface="Karla"/>
              <a:cs typeface="Karla"/>
              <a:sym typeface="Karla"/>
            </a:endParaRPr>
          </a:p>
          <a:p>
            <a:pPr indent="0" lvl="0" marL="0" rtl="0" algn="l">
              <a:spcBef>
                <a:spcPts val="0"/>
              </a:spcBef>
              <a:spcAft>
                <a:spcPts val="0"/>
              </a:spcAft>
              <a:buNone/>
            </a:pPr>
            <a:r>
              <a:t/>
            </a:r>
            <a:endParaRPr>
              <a:latin typeface="Karla"/>
              <a:ea typeface="Karla"/>
              <a:cs typeface="Karla"/>
              <a:sym typeface="Karla"/>
            </a:endParaRPr>
          </a:p>
          <a:p>
            <a:pPr indent="0" lvl="0" marL="0" rtl="0" algn="l">
              <a:spcBef>
                <a:spcPts val="0"/>
              </a:spcBef>
              <a:spcAft>
                <a:spcPts val="0"/>
              </a:spcAft>
              <a:buNone/>
            </a:pPr>
            <a:r>
              <a:t/>
            </a:r>
            <a:endParaRPr>
              <a:latin typeface="Karla"/>
              <a:ea typeface="Karla"/>
              <a:cs typeface="Karla"/>
              <a:sym typeface="Karla"/>
            </a:endParaRPr>
          </a:p>
          <a:p>
            <a:pPr indent="0" lvl="0" marL="0" rtl="0" algn="l">
              <a:spcBef>
                <a:spcPts val="0"/>
              </a:spcBef>
              <a:spcAft>
                <a:spcPts val="0"/>
              </a:spcAft>
              <a:buNone/>
            </a:pPr>
            <a:r>
              <a:rPr lang="en">
                <a:latin typeface="Karla"/>
                <a:ea typeface="Karla"/>
                <a:cs typeface="Karla"/>
                <a:sym typeface="Karla"/>
              </a:rPr>
              <a:t>Now you’re done!</a:t>
            </a:r>
            <a:endParaRPr sz="1500">
              <a:latin typeface="Karla"/>
              <a:ea typeface="Karla"/>
              <a:cs typeface="Karla"/>
              <a:sym typeface="Karla"/>
            </a:endParaRPr>
          </a:p>
          <a:p>
            <a:pPr indent="0" lvl="0" marL="0" rtl="0" algn="l">
              <a:spcBef>
                <a:spcPts val="0"/>
              </a:spcBef>
              <a:spcAft>
                <a:spcPts val="0"/>
              </a:spcAft>
              <a:buNone/>
            </a:pPr>
            <a:r>
              <a:t/>
            </a:r>
            <a:endParaRPr sz="1100">
              <a:solidFill>
                <a:srgbClr val="000000"/>
              </a:solidFill>
              <a:highlight>
                <a:srgbClr val="FFFFFF"/>
              </a:highlight>
              <a:latin typeface="Karla"/>
              <a:ea typeface="Karla"/>
              <a:cs typeface="Karla"/>
              <a:sym typeface="Karla"/>
            </a:endParaRPr>
          </a:p>
          <a:p>
            <a:pPr indent="0" lvl="0" marL="0" rtl="0" algn="l">
              <a:spcBef>
                <a:spcPts val="0"/>
              </a:spcBef>
              <a:spcAft>
                <a:spcPts val="120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67"/>
          <p:cNvSpPr txBox="1"/>
          <p:nvPr>
            <p:ph type="title"/>
          </p:nvPr>
        </p:nvSpPr>
        <p:spPr>
          <a:xfrm>
            <a:off x="1297500" y="393750"/>
            <a:ext cx="7038900" cy="107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7: Arrays P1 - 1D Array, Traversing an Array, Arrays of Strings</a:t>
            </a:r>
            <a:endParaRPr/>
          </a:p>
        </p:txBody>
      </p:sp>
      <p:sp>
        <p:nvSpPr>
          <p:cNvPr id="571" name="Google Shape;571;p67"/>
          <p:cNvSpPr txBox="1"/>
          <p:nvPr>
            <p:ph idx="1" type="body"/>
          </p:nvPr>
        </p:nvSpPr>
        <p:spPr>
          <a:xfrm>
            <a:off x="1297500" y="1265925"/>
            <a:ext cx="7038900" cy="1024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An array is a container object that holds a fixed number of values in a </a:t>
            </a:r>
            <a:r>
              <a:rPr lang="en"/>
              <a:t>single type. The length of an array cannot be changed after its creation. </a:t>
            </a:r>
            <a:endParaRPr>
              <a:solidFill>
                <a:schemeClr val="lt2"/>
              </a:solidFill>
            </a:endParaRPr>
          </a:p>
        </p:txBody>
      </p:sp>
      <p:sp>
        <p:nvSpPr>
          <p:cNvPr id="572" name="Google Shape;572;p67"/>
          <p:cNvSpPr txBox="1"/>
          <p:nvPr/>
        </p:nvSpPr>
        <p:spPr>
          <a:xfrm>
            <a:off x="4086000" y="2214600"/>
            <a:ext cx="47940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600">
                <a:solidFill>
                  <a:schemeClr val="lt1"/>
                </a:solidFill>
                <a:latin typeface="Alegreya"/>
                <a:ea typeface="Alegreya"/>
                <a:cs typeface="Alegreya"/>
                <a:sym typeface="Alegreya"/>
              </a:rPr>
              <a:t>To declare an array, it’s the same as declaring a variable except the variable type is followed by </a:t>
            </a:r>
            <a:r>
              <a:rPr lang="en" sz="1600">
                <a:solidFill>
                  <a:schemeClr val="lt2"/>
                </a:solidFill>
                <a:latin typeface="Alegreya"/>
                <a:ea typeface="Alegreya"/>
                <a:cs typeface="Alegreya"/>
                <a:sym typeface="Alegreya"/>
              </a:rPr>
              <a:t>square brackets</a:t>
            </a:r>
            <a:endParaRPr/>
          </a:p>
        </p:txBody>
      </p:sp>
      <p:sp>
        <p:nvSpPr>
          <p:cNvPr id="573" name="Google Shape;573;p67"/>
          <p:cNvSpPr txBox="1"/>
          <p:nvPr/>
        </p:nvSpPr>
        <p:spPr>
          <a:xfrm>
            <a:off x="4174900" y="3245400"/>
            <a:ext cx="4794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600">
                <a:solidFill>
                  <a:schemeClr val="lt1"/>
                </a:solidFill>
                <a:latin typeface="Alegreya"/>
                <a:ea typeface="Alegreya"/>
                <a:cs typeface="Alegreya"/>
                <a:sym typeface="Alegreya"/>
              </a:rPr>
              <a:t>This number is the amount of elements in the array</a:t>
            </a:r>
            <a:endParaRPr/>
          </a:p>
        </p:txBody>
      </p:sp>
      <p:pic>
        <p:nvPicPr>
          <p:cNvPr id="574" name="Google Shape;574;p67"/>
          <p:cNvPicPr preferRelativeResize="0"/>
          <p:nvPr/>
        </p:nvPicPr>
        <p:blipFill>
          <a:blip r:embed="rId3">
            <a:alphaModFix/>
          </a:blip>
          <a:stretch>
            <a:fillRect/>
          </a:stretch>
        </p:blipFill>
        <p:spPr>
          <a:xfrm>
            <a:off x="251674" y="2290125"/>
            <a:ext cx="3780576" cy="2514600"/>
          </a:xfrm>
          <a:prstGeom prst="rect">
            <a:avLst/>
          </a:prstGeom>
          <a:noFill/>
          <a:ln>
            <a:noFill/>
          </a:ln>
        </p:spPr>
      </p:pic>
      <p:cxnSp>
        <p:nvCxnSpPr>
          <p:cNvPr id="575" name="Google Shape;575;p67"/>
          <p:cNvCxnSpPr>
            <a:stCxn id="572" idx="1"/>
          </p:cNvCxnSpPr>
          <p:nvPr/>
        </p:nvCxnSpPr>
        <p:spPr>
          <a:xfrm flipH="1">
            <a:off x="1480200" y="2571750"/>
            <a:ext cx="2605800" cy="780600"/>
          </a:xfrm>
          <a:prstGeom prst="straightConnector1">
            <a:avLst/>
          </a:prstGeom>
          <a:noFill/>
          <a:ln cap="flat" cmpd="sng" w="38100">
            <a:solidFill>
              <a:srgbClr val="FF0000"/>
            </a:solidFill>
            <a:prstDash val="solid"/>
            <a:round/>
            <a:headEnd len="med" w="med" type="none"/>
            <a:tailEnd len="med" w="med" type="triangle"/>
          </a:ln>
        </p:spPr>
      </p:cxnSp>
      <p:cxnSp>
        <p:nvCxnSpPr>
          <p:cNvPr id="576" name="Google Shape;576;p67"/>
          <p:cNvCxnSpPr>
            <a:stCxn id="573" idx="1"/>
          </p:cNvCxnSpPr>
          <p:nvPr/>
        </p:nvCxnSpPr>
        <p:spPr>
          <a:xfrm flipH="1">
            <a:off x="2772100" y="3460950"/>
            <a:ext cx="1402800" cy="14100"/>
          </a:xfrm>
          <a:prstGeom prst="straightConnector1">
            <a:avLst/>
          </a:prstGeom>
          <a:noFill/>
          <a:ln cap="flat" cmpd="sng" w="38100">
            <a:solidFill>
              <a:srgbClr val="FF0000"/>
            </a:solidFill>
            <a:prstDash val="solid"/>
            <a:round/>
            <a:headEnd len="med" w="med" type="none"/>
            <a:tailEnd len="med" w="med" type="triangle"/>
          </a:ln>
        </p:spPr>
      </p:cxnSp>
      <p:sp>
        <p:nvSpPr>
          <p:cNvPr id="577" name="Google Shape;577;p67"/>
          <p:cNvSpPr txBox="1"/>
          <p:nvPr/>
        </p:nvSpPr>
        <p:spPr>
          <a:xfrm>
            <a:off x="4214575" y="3993000"/>
            <a:ext cx="4819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Alegreya"/>
                <a:ea typeface="Alegreya"/>
                <a:cs typeface="Alegreya"/>
                <a:sym typeface="Alegreya"/>
              </a:rPr>
              <a:t>Array indexes start from 0, and you can access the elements in the array with the array name and then the index in brackets</a:t>
            </a:r>
            <a:endParaRPr sz="1600">
              <a:solidFill>
                <a:schemeClr val="lt1"/>
              </a:solidFill>
              <a:latin typeface="Alegreya"/>
              <a:ea typeface="Alegreya"/>
              <a:cs typeface="Alegreya"/>
              <a:sym typeface="Alegreya"/>
            </a:endParaRPr>
          </a:p>
        </p:txBody>
      </p:sp>
      <p:cxnSp>
        <p:nvCxnSpPr>
          <p:cNvPr id="578" name="Google Shape;578;p67"/>
          <p:cNvCxnSpPr>
            <a:stCxn id="577" idx="1"/>
          </p:cNvCxnSpPr>
          <p:nvPr/>
        </p:nvCxnSpPr>
        <p:spPr>
          <a:xfrm rot="10800000">
            <a:off x="1965775" y="4035900"/>
            <a:ext cx="2248800" cy="4188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68"/>
          <p:cNvSpPr txBox="1"/>
          <p:nvPr>
            <p:ph type="title"/>
          </p:nvPr>
        </p:nvSpPr>
        <p:spPr>
          <a:xfrm>
            <a:off x="1297500" y="393750"/>
            <a:ext cx="7038900" cy="107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7: Arrays P1 - 1D Array, Traversing an Array, Arrays of Strings</a:t>
            </a:r>
            <a:endParaRPr/>
          </a:p>
        </p:txBody>
      </p:sp>
      <p:sp>
        <p:nvSpPr>
          <p:cNvPr id="584" name="Google Shape;584;p68"/>
          <p:cNvSpPr txBox="1"/>
          <p:nvPr/>
        </p:nvSpPr>
        <p:spPr>
          <a:xfrm>
            <a:off x="4239475" y="1648350"/>
            <a:ext cx="4564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Alegreya"/>
                <a:ea typeface="Alegreya"/>
                <a:cs typeface="Alegreya"/>
                <a:sym typeface="Alegreya"/>
              </a:rPr>
              <a:t>We can use iteration with a for loop to visit each element of an array, which is called traversing the array. </a:t>
            </a:r>
            <a:endParaRPr sz="1600">
              <a:solidFill>
                <a:schemeClr val="lt1"/>
              </a:solidFill>
              <a:latin typeface="Alegreya"/>
              <a:ea typeface="Alegreya"/>
              <a:cs typeface="Alegreya"/>
              <a:sym typeface="Alegreya"/>
            </a:endParaRPr>
          </a:p>
        </p:txBody>
      </p:sp>
      <p:pic>
        <p:nvPicPr>
          <p:cNvPr id="585" name="Google Shape;585;p68"/>
          <p:cNvPicPr preferRelativeResize="0"/>
          <p:nvPr/>
        </p:nvPicPr>
        <p:blipFill>
          <a:blip r:embed="rId3">
            <a:alphaModFix/>
          </a:blip>
          <a:stretch>
            <a:fillRect/>
          </a:stretch>
        </p:blipFill>
        <p:spPr>
          <a:xfrm>
            <a:off x="161425" y="1573625"/>
            <a:ext cx="3859274" cy="3258150"/>
          </a:xfrm>
          <a:prstGeom prst="rect">
            <a:avLst/>
          </a:prstGeom>
          <a:noFill/>
          <a:ln>
            <a:noFill/>
          </a:ln>
        </p:spPr>
      </p:pic>
      <p:sp>
        <p:nvSpPr>
          <p:cNvPr id="586" name="Google Shape;586;p68"/>
          <p:cNvSpPr txBox="1"/>
          <p:nvPr/>
        </p:nvSpPr>
        <p:spPr>
          <a:xfrm>
            <a:off x="4239475" y="3073975"/>
            <a:ext cx="4367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Alegreya"/>
                <a:ea typeface="Alegreya"/>
                <a:cs typeface="Alegreya"/>
                <a:sym typeface="Alegreya"/>
              </a:rPr>
              <a:t>S</a:t>
            </a:r>
            <a:r>
              <a:rPr lang="en" sz="1600">
                <a:solidFill>
                  <a:schemeClr val="lt1"/>
                </a:solidFill>
                <a:latin typeface="Alegreya"/>
                <a:ea typeface="Alegreya"/>
                <a:cs typeface="Alegreya"/>
                <a:sym typeface="Alegreya"/>
              </a:rPr>
              <a:t>tarts at the index 0, and loops while the index is less than the array length.</a:t>
            </a:r>
            <a:endParaRPr/>
          </a:p>
        </p:txBody>
      </p:sp>
      <p:cxnSp>
        <p:nvCxnSpPr>
          <p:cNvPr id="587" name="Google Shape;587;p68"/>
          <p:cNvCxnSpPr>
            <a:stCxn id="586" idx="1"/>
          </p:cNvCxnSpPr>
          <p:nvPr/>
        </p:nvCxnSpPr>
        <p:spPr>
          <a:xfrm flipH="1">
            <a:off x="2134375" y="3412525"/>
            <a:ext cx="2105100" cy="282900"/>
          </a:xfrm>
          <a:prstGeom prst="straightConnector1">
            <a:avLst/>
          </a:prstGeom>
          <a:noFill/>
          <a:ln cap="flat" cmpd="sng" w="38100">
            <a:solidFill>
              <a:srgbClr val="FF0000"/>
            </a:solidFill>
            <a:prstDash val="solid"/>
            <a:round/>
            <a:headEnd len="med" w="med" type="none"/>
            <a:tailEnd len="med" w="med" type="triangle"/>
          </a:ln>
        </p:spPr>
      </p:cxnSp>
      <p:sp>
        <p:nvSpPr>
          <p:cNvPr id="588" name="Google Shape;588;p68"/>
          <p:cNvSpPr txBox="1"/>
          <p:nvPr/>
        </p:nvSpPr>
        <p:spPr>
          <a:xfrm>
            <a:off x="4364175" y="4139050"/>
            <a:ext cx="4803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Alegreya"/>
                <a:ea typeface="Alegreya"/>
                <a:cs typeface="Alegreya"/>
                <a:sym typeface="Alegreya"/>
              </a:rPr>
              <a:t>Prints out the elements of the array at each index</a:t>
            </a:r>
            <a:endParaRPr sz="1600">
              <a:solidFill>
                <a:schemeClr val="lt1"/>
              </a:solidFill>
              <a:latin typeface="Alegreya"/>
              <a:ea typeface="Alegreya"/>
              <a:cs typeface="Alegreya"/>
              <a:sym typeface="Alegreya"/>
            </a:endParaRPr>
          </a:p>
        </p:txBody>
      </p:sp>
      <p:cxnSp>
        <p:nvCxnSpPr>
          <p:cNvPr id="589" name="Google Shape;589;p68"/>
          <p:cNvCxnSpPr>
            <a:stCxn id="588" idx="1"/>
          </p:cNvCxnSpPr>
          <p:nvPr/>
        </p:nvCxnSpPr>
        <p:spPr>
          <a:xfrm rot="10800000">
            <a:off x="2101875" y="4117300"/>
            <a:ext cx="2262300" cy="2373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9"/>
          <p:cNvSpPr txBox="1"/>
          <p:nvPr>
            <p:ph type="title"/>
          </p:nvPr>
        </p:nvSpPr>
        <p:spPr>
          <a:xfrm>
            <a:off x="1297500" y="393750"/>
            <a:ext cx="7038900" cy="107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7: Arrays P1 - 1D Array, Traversing an Array, Arrays of Strings</a:t>
            </a:r>
            <a:endParaRPr/>
          </a:p>
        </p:txBody>
      </p:sp>
      <p:sp>
        <p:nvSpPr>
          <p:cNvPr id="595" name="Google Shape;595;p69"/>
          <p:cNvSpPr txBox="1"/>
          <p:nvPr/>
        </p:nvSpPr>
        <p:spPr>
          <a:xfrm>
            <a:off x="1297500" y="1356100"/>
            <a:ext cx="6725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Alegreya"/>
                <a:ea typeface="Alegreya"/>
                <a:cs typeface="Alegreya"/>
                <a:sym typeface="Alegreya"/>
              </a:rPr>
              <a:t>There are many uses for arrays of strings. For example, you could sort all the elements and print them out in order, or search for a specific word in the array</a:t>
            </a:r>
            <a:endParaRPr sz="1600">
              <a:solidFill>
                <a:schemeClr val="lt1"/>
              </a:solidFill>
              <a:latin typeface="Alegreya"/>
              <a:ea typeface="Alegreya"/>
              <a:cs typeface="Alegreya"/>
              <a:sym typeface="Alegreya"/>
            </a:endParaRPr>
          </a:p>
        </p:txBody>
      </p:sp>
      <p:sp>
        <p:nvSpPr>
          <p:cNvPr id="596" name="Google Shape;596;p69"/>
          <p:cNvSpPr txBox="1"/>
          <p:nvPr/>
        </p:nvSpPr>
        <p:spPr>
          <a:xfrm>
            <a:off x="4161400" y="3170900"/>
            <a:ext cx="48036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Alegreya"/>
                <a:ea typeface="Alegreya"/>
                <a:cs typeface="Alegreya"/>
                <a:sym typeface="Alegreya"/>
              </a:rPr>
              <a:t>Sorts the string array and prints out the elements in ascending order:</a:t>
            </a:r>
            <a:endParaRPr sz="1600">
              <a:solidFill>
                <a:schemeClr val="lt1"/>
              </a:solidFill>
              <a:latin typeface="Alegreya"/>
              <a:ea typeface="Alegreya"/>
              <a:cs typeface="Alegreya"/>
              <a:sym typeface="Alegreya"/>
            </a:endParaRPr>
          </a:p>
          <a:p>
            <a:pPr indent="0" lvl="0" marL="0" rtl="0" algn="l">
              <a:spcBef>
                <a:spcPts val="0"/>
              </a:spcBef>
              <a:spcAft>
                <a:spcPts val="0"/>
              </a:spcAft>
              <a:buNone/>
            </a:pPr>
            <a:r>
              <a:t/>
            </a:r>
            <a:endParaRPr sz="1600">
              <a:solidFill>
                <a:schemeClr val="lt1"/>
              </a:solidFill>
              <a:latin typeface="Alegreya"/>
              <a:ea typeface="Alegreya"/>
              <a:cs typeface="Alegreya"/>
              <a:sym typeface="Alegreya"/>
            </a:endParaRPr>
          </a:p>
          <a:p>
            <a:pPr indent="0" lvl="0" marL="0" rtl="0" algn="l">
              <a:spcBef>
                <a:spcPts val="0"/>
              </a:spcBef>
              <a:spcAft>
                <a:spcPts val="0"/>
              </a:spcAft>
              <a:buNone/>
            </a:pPr>
            <a:r>
              <a:rPr lang="en" sz="1600">
                <a:solidFill>
                  <a:schemeClr val="lt1"/>
                </a:solidFill>
                <a:latin typeface="Alegreya"/>
                <a:ea typeface="Alegreya"/>
                <a:cs typeface="Alegreya"/>
                <a:sym typeface="Alegreya"/>
              </a:rPr>
              <a:t>apple</a:t>
            </a:r>
            <a:endParaRPr sz="1600">
              <a:solidFill>
                <a:schemeClr val="lt1"/>
              </a:solidFill>
              <a:latin typeface="Alegreya"/>
              <a:ea typeface="Alegreya"/>
              <a:cs typeface="Alegreya"/>
              <a:sym typeface="Alegreya"/>
            </a:endParaRPr>
          </a:p>
          <a:p>
            <a:pPr indent="0" lvl="0" marL="0" rtl="0" algn="l">
              <a:spcBef>
                <a:spcPts val="0"/>
              </a:spcBef>
              <a:spcAft>
                <a:spcPts val="0"/>
              </a:spcAft>
              <a:buNone/>
            </a:pPr>
            <a:r>
              <a:rPr lang="en" sz="1600">
                <a:solidFill>
                  <a:schemeClr val="lt1"/>
                </a:solidFill>
                <a:latin typeface="Alegreya"/>
                <a:ea typeface="Alegreya"/>
                <a:cs typeface="Alegreya"/>
                <a:sym typeface="Alegreya"/>
              </a:rPr>
              <a:t>banana</a:t>
            </a:r>
            <a:endParaRPr sz="1600">
              <a:solidFill>
                <a:schemeClr val="lt1"/>
              </a:solidFill>
              <a:latin typeface="Alegreya"/>
              <a:ea typeface="Alegreya"/>
              <a:cs typeface="Alegreya"/>
              <a:sym typeface="Alegreya"/>
            </a:endParaRPr>
          </a:p>
          <a:p>
            <a:pPr indent="0" lvl="0" marL="0" rtl="0" algn="l">
              <a:spcBef>
                <a:spcPts val="0"/>
              </a:spcBef>
              <a:spcAft>
                <a:spcPts val="0"/>
              </a:spcAft>
              <a:buNone/>
            </a:pPr>
            <a:r>
              <a:rPr lang="en" sz="1600">
                <a:solidFill>
                  <a:schemeClr val="lt1"/>
                </a:solidFill>
                <a:latin typeface="Alegreya"/>
                <a:ea typeface="Alegreya"/>
                <a:cs typeface="Alegreya"/>
                <a:sym typeface="Alegreya"/>
              </a:rPr>
              <a:t>cherry</a:t>
            </a:r>
            <a:endParaRPr sz="1600">
              <a:solidFill>
                <a:schemeClr val="lt1"/>
              </a:solidFill>
              <a:latin typeface="Alegreya"/>
              <a:ea typeface="Alegreya"/>
              <a:cs typeface="Alegreya"/>
              <a:sym typeface="Alegreya"/>
            </a:endParaRPr>
          </a:p>
        </p:txBody>
      </p:sp>
      <p:pic>
        <p:nvPicPr>
          <p:cNvPr id="597" name="Google Shape;597;p69"/>
          <p:cNvPicPr preferRelativeResize="0"/>
          <p:nvPr/>
        </p:nvPicPr>
        <p:blipFill>
          <a:blip r:embed="rId3">
            <a:alphaModFix/>
          </a:blip>
          <a:stretch>
            <a:fillRect/>
          </a:stretch>
        </p:blipFill>
        <p:spPr>
          <a:xfrm>
            <a:off x="422126" y="2228750"/>
            <a:ext cx="3498858" cy="2650449"/>
          </a:xfrm>
          <a:prstGeom prst="rect">
            <a:avLst/>
          </a:prstGeom>
          <a:noFill/>
          <a:ln>
            <a:noFill/>
          </a:ln>
        </p:spPr>
      </p:pic>
      <p:sp>
        <p:nvSpPr>
          <p:cNvPr id="598" name="Google Shape;598;p69"/>
          <p:cNvSpPr txBox="1"/>
          <p:nvPr/>
        </p:nvSpPr>
        <p:spPr>
          <a:xfrm>
            <a:off x="4176825" y="2330575"/>
            <a:ext cx="4788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Alegreya"/>
                <a:ea typeface="Alegreya"/>
                <a:cs typeface="Alegreya"/>
                <a:sym typeface="Alegreya"/>
              </a:rPr>
              <a:t>*Another way to create an array is with curly brackets and putting all the elements in it</a:t>
            </a:r>
            <a:endParaRPr sz="1600">
              <a:solidFill>
                <a:schemeClr val="lt1"/>
              </a:solidFill>
              <a:latin typeface="Alegreya"/>
              <a:ea typeface="Alegreya"/>
              <a:cs typeface="Alegreya"/>
              <a:sym typeface="Alegreya"/>
            </a:endParaRPr>
          </a:p>
        </p:txBody>
      </p:sp>
      <p:cxnSp>
        <p:nvCxnSpPr>
          <p:cNvPr id="599" name="Google Shape;599;p69"/>
          <p:cNvCxnSpPr>
            <a:stCxn id="598" idx="1"/>
          </p:cNvCxnSpPr>
          <p:nvPr/>
        </p:nvCxnSpPr>
        <p:spPr>
          <a:xfrm flipH="1">
            <a:off x="2808825" y="2669125"/>
            <a:ext cx="1368000" cy="6747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70"/>
          <p:cNvSpPr txBox="1"/>
          <p:nvPr>
            <p:ph type="title"/>
          </p:nvPr>
        </p:nvSpPr>
        <p:spPr>
          <a:xfrm>
            <a:off x="1297500" y="393750"/>
            <a:ext cx="7038900" cy="107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7: Arrays P1 - 1D Array, Traversing an Array, Arrays of Strings</a:t>
            </a:r>
            <a:endParaRPr/>
          </a:p>
        </p:txBody>
      </p:sp>
      <p:sp>
        <p:nvSpPr>
          <p:cNvPr id="605" name="Google Shape;605;p70"/>
          <p:cNvSpPr txBox="1"/>
          <p:nvPr/>
        </p:nvSpPr>
        <p:spPr>
          <a:xfrm>
            <a:off x="4465425" y="2337125"/>
            <a:ext cx="48036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Alegreya"/>
                <a:ea typeface="Alegreya"/>
                <a:cs typeface="Alegreya"/>
                <a:sym typeface="Alegreya"/>
              </a:rPr>
              <a:t>Checks if the word cherry is in the array, and if it is prints the index</a:t>
            </a:r>
            <a:endParaRPr sz="1600">
              <a:solidFill>
                <a:schemeClr val="lt1"/>
              </a:solidFill>
              <a:latin typeface="Alegreya"/>
              <a:ea typeface="Alegreya"/>
              <a:cs typeface="Alegreya"/>
              <a:sym typeface="Alegreya"/>
            </a:endParaRPr>
          </a:p>
          <a:p>
            <a:pPr indent="0" lvl="0" marL="0" rtl="0" algn="l">
              <a:spcBef>
                <a:spcPts val="0"/>
              </a:spcBef>
              <a:spcAft>
                <a:spcPts val="0"/>
              </a:spcAft>
              <a:buNone/>
            </a:pPr>
            <a:r>
              <a:t/>
            </a:r>
            <a:endParaRPr sz="1600">
              <a:solidFill>
                <a:schemeClr val="lt1"/>
              </a:solidFill>
              <a:latin typeface="Alegreya"/>
              <a:ea typeface="Alegreya"/>
              <a:cs typeface="Alegreya"/>
              <a:sym typeface="Alegreya"/>
            </a:endParaRPr>
          </a:p>
          <a:p>
            <a:pPr indent="0" lvl="0" marL="0" rtl="0" algn="l">
              <a:spcBef>
                <a:spcPts val="0"/>
              </a:spcBef>
              <a:spcAft>
                <a:spcPts val="0"/>
              </a:spcAft>
              <a:buNone/>
            </a:pPr>
            <a:r>
              <a:rPr lang="en" sz="1600">
                <a:solidFill>
                  <a:schemeClr val="lt1"/>
                </a:solidFill>
                <a:latin typeface="Alegreya"/>
                <a:ea typeface="Alegreya"/>
                <a:cs typeface="Alegreya"/>
                <a:sym typeface="Alegreya"/>
              </a:rPr>
              <a:t>Prints out “Found at index 1”</a:t>
            </a:r>
            <a:endParaRPr sz="1600">
              <a:solidFill>
                <a:schemeClr val="lt1"/>
              </a:solidFill>
              <a:latin typeface="Alegreya"/>
              <a:ea typeface="Alegreya"/>
              <a:cs typeface="Alegreya"/>
              <a:sym typeface="Alegreya"/>
            </a:endParaRPr>
          </a:p>
        </p:txBody>
      </p:sp>
      <p:pic>
        <p:nvPicPr>
          <p:cNvPr id="606" name="Google Shape;606;p70"/>
          <p:cNvPicPr preferRelativeResize="0"/>
          <p:nvPr/>
        </p:nvPicPr>
        <p:blipFill>
          <a:blip r:embed="rId3">
            <a:alphaModFix/>
          </a:blip>
          <a:stretch>
            <a:fillRect/>
          </a:stretch>
        </p:blipFill>
        <p:spPr>
          <a:xfrm>
            <a:off x="846600" y="1538525"/>
            <a:ext cx="3392801" cy="3492788"/>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7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8: Arrays P2 - ArrayList, 2D Array</a:t>
            </a:r>
            <a:endParaRPr/>
          </a:p>
        </p:txBody>
      </p:sp>
      <p:sp>
        <p:nvSpPr>
          <p:cNvPr id="612" name="Google Shape;612;p71"/>
          <p:cNvSpPr txBox="1"/>
          <p:nvPr/>
        </p:nvSpPr>
        <p:spPr>
          <a:xfrm>
            <a:off x="1379000" y="940600"/>
            <a:ext cx="60339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Alegreya"/>
                <a:ea typeface="Alegreya"/>
                <a:cs typeface="Alegreya"/>
                <a:sym typeface="Alegreya"/>
              </a:rPr>
              <a:t>The ArrayList class is a resizable array and has a slightly different syntax than the array.</a:t>
            </a:r>
            <a:endParaRPr sz="1600">
              <a:solidFill>
                <a:schemeClr val="lt1"/>
              </a:solidFill>
              <a:latin typeface="Alegreya"/>
              <a:ea typeface="Alegreya"/>
              <a:cs typeface="Alegreya"/>
              <a:sym typeface="Alegreya"/>
            </a:endParaRPr>
          </a:p>
          <a:p>
            <a:pPr indent="0" lvl="0" marL="0" rtl="0" algn="l">
              <a:spcBef>
                <a:spcPts val="0"/>
              </a:spcBef>
              <a:spcAft>
                <a:spcPts val="0"/>
              </a:spcAft>
              <a:buNone/>
            </a:pPr>
            <a:r>
              <a:t/>
            </a:r>
            <a:endParaRPr sz="1600">
              <a:solidFill>
                <a:schemeClr val="lt1"/>
              </a:solidFill>
              <a:latin typeface="Alegreya"/>
              <a:ea typeface="Alegreya"/>
              <a:cs typeface="Alegreya"/>
              <a:sym typeface="Alegreya"/>
            </a:endParaRPr>
          </a:p>
          <a:p>
            <a:pPr indent="0" lvl="0" marL="0" rtl="0" algn="l">
              <a:spcBef>
                <a:spcPts val="0"/>
              </a:spcBef>
              <a:spcAft>
                <a:spcPts val="0"/>
              </a:spcAft>
              <a:buNone/>
            </a:pPr>
            <a:r>
              <a:rPr lang="en" sz="1600">
                <a:solidFill>
                  <a:schemeClr val="lt1"/>
                </a:solidFill>
                <a:latin typeface="Alegreya"/>
                <a:ea typeface="Alegreya"/>
                <a:cs typeface="Alegreya"/>
                <a:sym typeface="Alegreya"/>
              </a:rPr>
              <a:t>How to create an ArrayList object:</a:t>
            </a:r>
            <a:endParaRPr sz="1600">
              <a:solidFill>
                <a:schemeClr val="lt1"/>
              </a:solidFill>
              <a:latin typeface="Alegreya"/>
              <a:ea typeface="Alegreya"/>
              <a:cs typeface="Alegreya"/>
              <a:sym typeface="Alegreya"/>
            </a:endParaRPr>
          </a:p>
        </p:txBody>
      </p:sp>
      <p:pic>
        <p:nvPicPr>
          <p:cNvPr id="613" name="Google Shape;613;p71"/>
          <p:cNvPicPr preferRelativeResize="0"/>
          <p:nvPr/>
        </p:nvPicPr>
        <p:blipFill>
          <a:blip r:embed="rId3">
            <a:alphaModFix/>
          </a:blip>
          <a:stretch>
            <a:fillRect/>
          </a:stretch>
        </p:blipFill>
        <p:spPr>
          <a:xfrm>
            <a:off x="1026913" y="2066350"/>
            <a:ext cx="6385976" cy="693400"/>
          </a:xfrm>
          <a:prstGeom prst="rect">
            <a:avLst/>
          </a:prstGeom>
          <a:noFill/>
          <a:ln>
            <a:noFill/>
          </a:ln>
        </p:spPr>
      </p:pic>
      <p:sp>
        <p:nvSpPr>
          <p:cNvPr id="614" name="Google Shape;614;p71"/>
          <p:cNvSpPr txBox="1"/>
          <p:nvPr/>
        </p:nvSpPr>
        <p:spPr>
          <a:xfrm>
            <a:off x="1297500" y="2759750"/>
            <a:ext cx="6033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Alegreya"/>
                <a:ea typeface="Alegreya"/>
                <a:cs typeface="Alegreya"/>
                <a:sym typeface="Alegreya"/>
              </a:rPr>
              <a:t>The ArrayList class also has a variety of useful methods:</a:t>
            </a:r>
            <a:endParaRPr sz="1600">
              <a:solidFill>
                <a:schemeClr val="lt1"/>
              </a:solidFill>
              <a:latin typeface="Alegreya"/>
              <a:ea typeface="Alegreya"/>
              <a:cs typeface="Alegreya"/>
              <a:sym typeface="Alegreya"/>
            </a:endParaRPr>
          </a:p>
        </p:txBody>
      </p:sp>
      <p:pic>
        <p:nvPicPr>
          <p:cNvPr id="615" name="Google Shape;615;p71"/>
          <p:cNvPicPr preferRelativeResize="0"/>
          <p:nvPr/>
        </p:nvPicPr>
        <p:blipFill>
          <a:blip r:embed="rId4">
            <a:alphaModFix/>
          </a:blip>
          <a:stretch>
            <a:fillRect/>
          </a:stretch>
        </p:blipFill>
        <p:spPr>
          <a:xfrm>
            <a:off x="983800" y="3190850"/>
            <a:ext cx="5718651" cy="1747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200"/>
              <a:t>Lets try it out!!</a:t>
            </a:r>
            <a:endParaRPr sz="3200"/>
          </a:p>
        </p:txBody>
      </p:sp>
      <p:sp>
        <p:nvSpPr>
          <p:cNvPr id="171" name="Google Shape;171;p18"/>
          <p:cNvSpPr txBox="1"/>
          <p:nvPr>
            <p:ph idx="1" type="body"/>
          </p:nvPr>
        </p:nvSpPr>
        <p:spPr>
          <a:xfrm>
            <a:off x="1297500" y="1307850"/>
            <a:ext cx="7386000" cy="2911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Alegreya"/>
              <a:buChar char="●"/>
            </a:pPr>
            <a:r>
              <a:rPr lang="en" sz="1800">
                <a:latin typeface="Alegreya"/>
                <a:ea typeface="Alegreya"/>
                <a:cs typeface="Alegreya"/>
                <a:sym typeface="Alegreya"/>
              </a:rPr>
              <a:t>Go to your computer’s browser and open repl.it (Set-up accounts if </a:t>
            </a:r>
            <a:r>
              <a:rPr lang="en" sz="1800"/>
              <a:t>necessary</a:t>
            </a:r>
            <a:r>
              <a:rPr lang="en" sz="1800">
                <a:latin typeface="Alegreya"/>
                <a:ea typeface="Alegreya"/>
                <a:cs typeface="Alegreya"/>
                <a:sym typeface="Alegreya"/>
              </a:rPr>
              <a:t>)</a:t>
            </a:r>
            <a:endParaRPr sz="1800">
              <a:latin typeface="Alegreya"/>
              <a:ea typeface="Alegreya"/>
              <a:cs typeface="Alegreya"/>
              <a:sym typeface="Alegreya"/>
            </a:endParaRPr>
          </a:p>
          <a:p>
            <a:pPr indent="-342900" lvl="0" marL="457200" rtl="0" algn="l">
              <a:spcBef>
                <a:spcPts val="0"/>
              </a:spcBef>
              <a:spcAft>
                <a:spcPts val="0"/>
              </a:spcAft>
              <a:buSzPts val="1800"/>
              <a:buFont typeface="Alegreya"/>
              <a:buChar char="●"/>
            </a:pPr>
            <a:r>
              <a:rPr lang="en" sz="1800">
                <a:latin typeface="Alegreya"/>
                <a:ea typeface="Alegreya"/>
                <a:cs typeface="Alegreya"/>
                <a:sym typeface="Alegreya"/>
              </a:rPr>
              <a:t>Open a </a:t>
            </a:r>
            <a:r>
              <a:rPr lang="en" sz="1800"/>
              <a:t>Java</a:t>
            </a:r>
            <a:r>
              <a:rPr lang="en" sz="1800">
                <a:latin typeface="Alegreya"/>
                <a:ea typeface="Alegreya"/>
                <a:cs typeface="Alegreya"/>
                <a:sym typeface="Alegreya"/>
              </a:rPr>
              <a:t> file</a:t>
            </a:r>
            <a:endParaRPr sz="1800">
              <a:latin typeface="Alegreya"/>
              <a:ea typeface="Alegreya"/>
              <a:cs typeface="Alegreya"/>
              <a:sym typeface="Alegreya"/>
            </a:endParaRPr>
          </a:p>
          <a:p>
            <a:pPr indent="-342900" lvl="1" marL="914400" rtl="0" algn="l">
              <a:spcBef>
                <a:spcPts val="0"/>
              </a:spcBef>
              <a:spcAft>
                <a:spcPts val="0"/>
              </a:spcAft>
              <a:buSzPts val="1800"/>
              <a:buFont typeface="Alegreya"/>
              <a:buChar char="○"/>
            </a:pPr>
            <a:r>
              <a:rPr lang="en" sz="1800">
                <a:latin typeface="Alegreya"/>
                <a:ea typeface="Alegreya"/>
                <a:cs typeface="Alegreya"/>
                <a:sym typeface="Alegreya"/>
              </a:rPr>
              <a:t>Try to get it to print out the words “Hello World!”</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7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8: Arrays P2 - ArrayList, 2D Array</a:t>
            </a:r>
            <a:endParaRPr/>
          </a:p>
        </p:txBody>
      </p:sp>
      <p:sp>
        <p:nvSpPr>
          <p:cNvPr id="621" name="Google Shape;621;p72"/>
          <p:cNvSpPr txBox="1"/>
          <p:nvPr/>
        </p:nvSpPr>
        <p:spPr>
          <a:xfrm>
            <a:off x="1297500" y="951150"/>
            <a:ext cx="6033900" cy="1169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lt1"/>
              </a:buClr>
              <a:buSzPts val="1600"/>
              <a:buFont typeface="Alegreya"/>
              <a:buChar char="●"/>
            </a:pPr>
            <a:r>
              <a:rPr lang="en" sz="1600">
                <a:solidFill>
                  <a:schemeClr val="lt1"/>
                </a:solidFill>
                <a:latin typeface="Alegreya"/>
                <a:ea typeface="Alegreya"/>
                <a:cs typeface="Alegreya"/>
                <a:sym typeface="Alegreya"/>
              </a:rPr>
              <a:t>ArrayList methods are called using dot notation</a:t>
            </a:r>
            <a:endParaRPr sz="1600">
              <a:solidFill>
                <a:schemeClr val="lt1"/>
              </a:solidFill>
              <a:latin typeface="Alegreya"/>
              <a:ea typeface="Alegreya"/>
              <a:cs typeface="Alegreya"/>
              <a:sym typeface="Alegreya"/>
            </a:endParaRPr>
          </a:p>
          <a:p>
            <a:pPr indent="0" lvl="0" marL="457200" rtl="0" algn="l">
              <a:spcBef>
                <a:spcPts val="0"/>
              </a:spcBef>
              <a:spcAft>
                <a:spcPts val="0"/>
              </a:spcAft>
              <a:buNone/>
            </a:pPr>
            <a:r>
              <a:t/>
            </a:r>
            <a:endParaRPr sz="1600">
              <a:solidFill>
                <a:schemeClr val="lt1"/>
              </a:solidFill>
              <a:latin typeface="Alegreya"/>
              <a:ea typeface="Alegreya"/>
              <a:cs typeface="Alegreya"/>
              <a:sym typeface="Alegreya"/>
            </a:endParaRPr>
          </a:p>
          <a:p>
            <a:pPr indent="-330200" lvl="0" marL="457200" rtl="0" algn="l">
              <a:spcBef>
                <a:spcPts val="0"/>
              </a:spcBef>
              <a:spcAft>
                <a:spcPts val="0"/>
              </a:spcAft>
              <a:buClr>
                <a:schemeClr val="lt1"/>
              </a:buClr>
              <a:buSzPts val="1600"/>
              <a:buFont typeface="Alegreya"/>
              <a:buChar char="●"/>
            </a:pPr>
            <a:r>
              <a:rPr lang="en" sz="1600">
                <a:solidFill>
                  <a:schemeClr val="lt1"/>
                </a:solidFill>
                <a:latin typeface="Alegreya"/>
                <a:ea typeface="Alegreya"/>
                <a:cs typeface="Alegreya"/>
                <a:sym typeface="Alegreya"/>
              </a:rPr>
              <a:t>All </a:t>
            </a:r>
            <a:r>
              <a:rPr lang="en" sz="1600">
                <a:solidFill>
                  <a:schemeClr val="lt1"/>
                </a:solidFill>
                <a:latin typeface="Alegreya"/>
                <a:ea typeface="Alegreya"/>
                <a:cs typeface="Alegreya"/>
                <a:sym typeface="Alegreya"/>
              </a:rPr>
              <a:t>elements</a:t>
            </a:r>
            <a:r>
              <a:rPr lang="en" sz="1600">
                <a:solidFill>
                  <a:schemeClr val="lt1"/>
                </a:solidFill>
                <a:latin typeface="Alegreya"/>
                <a:ea typeface="Alegreya"/>
                <a:cs typeface="Alegreya"/>
                <a:sym typeface="Alegreya"/>
              </a:rPr>
              <a:t> in an Arraylist are objects</a:t>
            </a:r>
            <a:endParaRPr sz="1600">
              <a:solidFill>
                <a:schemeClr val="lt1"/>
              </a:solidFill>
              <a:latin typeface="Alegreya"/>
              <a:ea typeface="Alegreya"/>
              <a:cs typeface="Alegreya"/>
              <a:sym typeface="Alegreya"/>
            </a:endParaRPr>
          </a:p>
          <a:p>
            <a:pPr indent="0" lvl="0" marL="0" rtl="0" algn="l">
              <a:spcBef>
                <a:spcPts val="0"/>
              </a:spcBef>
              <a:spcAft>
                <a:spcPts val="0"/>
              </a:spcAft>
              <a:buNone/>
            </a:pPr>
            <a:r>
              <a:t/>
            </a:r>
            <a:endParaRPr sz="1600">
              <a:solidFill>
                <a:schemeClr val="lt1"/>
              </a:solidFill>
              <a:latin typeface="Alegreya"/>
              <a:ea typeface="Alegreya"/>
              <a:cs typeface="Alegreya"/>
              <a:sym typeface="Alegreya"/>
            </a:endParaRPr>
          </a:p>
        </p:txBody>
      </p:sp>
      <p:pic>
        <p:nvPicPr>
          <p:cNvPr id="622" name="Google Shape;622;p72"/>
          <p:cNvPicPr preferRelativeResize="0"/>
          <p:nvPr/>
        </p:nvPicPr>
        <p:blipFill>
          <a:blip r:embed="rId3">
            <a:alphaModFix/>
          </a:blip>
          <a:stretch>
            <a:fillRect/>
          </a:stretch>
        </p:blipFill>
        <p:spPr>
          <a:xfrm>
            <a:off x="942775" y="1958725"/>
            <a:ext cx="3203649" cy="3007500"/>
          </a:xfrm>
          <a:prstGeom prst="rect">
            <a:avLst/>
          </a:prstGeom>
          <a:noFill/>
          <a:ln>
            <a:noFill/>
          </a:ln>
        </p:spPr>
      </p:pic>
      <p:sp>
        <p:nvSpPr>
          <p:cNvPr id="623" name="Google Shape;623;p72"/>
          <p:cNvSpPr txBox="1"/>
          <p:nvPr/>
        </p:nvSpPr>
        <p:spPr>
          <a:xfrm>
            <a:off x="4409875" y="2654825"/>
            <a:ext cx="45273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Alegreya"/>
                <a:ea typeface="Alegreya"/>
                <a:cs typeface="Alegreya"/>
                <a:sym typeface="Alegreya"/>
              </a:rPr>
              <a:t>Practice: What will be printed out?</a:t>
            </a:r>
            <a:endParaRPr sz="1600">
              <a:solidFill>
                <a:schemeClr val="lt1"/>
              </a:solidFill>
              <a:latin typeface="Alegreya"/>
              <a:ea typeface="Alegreya"/>
              <a:cs typeface="Alegreya"/>
              <a:sym typeface="Alegreya"/>
            </a:endParaRPr>
          </a:p>
          <a:p>
            <a:pPr indent="0" lvl="0" marL="0" rtl="0" algn="l">
              <a:spcBef>
                <a:spcPts val="0"/>
              </a:spcBef>
              <a:spcAft>
                <a:spcPts val="0"/>
              </a:spcAft>
              <a:buNone/>
            </a:pPr>
            <a:r>
              <a:t/>
            </a:r>
            <a:endParaRPr sz="1600">
              <a:solidFill>
                <a:schemeClr val="lt1"/>
              </a:solidFill>
              <a:latin typeface="Alegreya"/>
              <a:ea typeface="Alegreya"/>
              <a:cs typeface="Alegreya"/>
              <a:sym typeface="Alegreya"/>
            </a:endParaRPr>
          </a:p>
          <a:p>
            <a:pPr indent="0" lvl="0" marL="0" rtl="0" algn="l">
              <a:spcBef>
                <a:spcPts val="0"/>
              </a:spcBef>
              <a:spcAft>
                <a:spcPts val="0"/>
              </a:spcAft>
              <a:buNone/>
            </a:pPr>
            <a:r>
              <a:rPr lang="en" sz="1600">
                <a:solidFill>
                  <a:schemeClr val="lt1"/>
                </a:solidFill>
                <a:latin typeface="Alegreya"/>
                <a:ea typeface="Alegreya"/>
                <a:cs typeface="Alegreya"/>
                <a:sym typeface="Alegreya"/>
              </a:rPr>
              <a:t>Hint: the size of an ArrayList changes when elements are added/removed</a:t>
            </a:r>
            <a:endParaRPr sz="1600">
              <a:solidFill>
                <a:schemeClr val="lt1"/>
              </a:solidFill>
              <a:latin typeface="Alegreya"/>
              <a:ea typeface="Alegreya"/>
              <a:cs typeface="Alegreya"/>
              <a:sym typeface="Alegreya"/>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7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8: Arrays P2 - ArrayList, 2D Array</a:t>
            </a:r>
            <a:endParaRPr/>
          </a:p>
        </p:txBody>
      </p:sp>
      <p:sp>
        <p:nvSpPr>
          <p:cNvPr id="629" name="Google Shape;629;p73"/>
          <p:cNvSpPr txBox="1"/>
          <p:nvPr/>
        </p:nvSpPr>
        <p:spPr>
          <a:xfrm>
            <a:off x="1297500" y="951150"/>
            <a:ext cx="60339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Alegreya"/>
                <a:ea typeface="Alegreya"/>
                <a:cs typeface="Alegreya"/>
                <a:sym typeface="Alegreya"/>
              </a:rPr>
              <a:t>A 2D array is an array of arrays. It is useful when you want to store data in tabular form, like a table with rows and columns. </a:t>
            </a:r>
            <a:endParaRPr sz="1600">
              <a:solidFill>
                <a:schemeClr val="lt1"/>
              </a:solidFill>
              <a:latin typeface="Alegreya"/>
              <a:ea typeface="Alegreya"/>
              <a:cs typeface="Alegreya"/>
              <a:sym typeface="Alegreya"/>
            </a:endParaRPr>
          </a:p>
          <a:p>
            <a:pPr indent="0" lvl="0" marL="0" rtl="0" algn="l">
              <a:spcBef>
                <a:spcPts val="0"/>
              </a:spcBef>
              <a:spcAft>
                <a:spcPts val="0"/>
              </a:spcAft>
              <a:buNone/>
            </a:pPr>
            <a:r>
              <a:t/>
            </a:r>
            <a:endParaRPr sz="1600">
              <a:solidFill>
                <a:schemeClr val="lt1"/>
              </a:solidFill>
              <a:latin typeface="Alegreya"/>
              <a:ea typeface="Alegreya"/>
              <a:cs typeface="Alegreya"/>
              <a:sym typeface="Alegreya"/>
            </a:endParaRPr>
          </a:p>
          <a:p>
            <a:pPr indent="0" lvl="0" marL="0" rtl="0" algn="l">
              <a:spcBef>
                <a:spcPts val="0"/>
              </a:spcBef>
              <a:spcAft>
                <a:spcPts val="0"/>
              </a:spcAft>
              <a:buNone/>
            </a:pPr>
            <a:r>
              <a:rPr lang="en" sz="1600">
                <a:solidFill>
                  <a:schemeClr val="lt1"/>
                </a:solidFill>
                <a:latin typeface="Alegreya"/>
                <a:ea typeface="Alegreya"/>
                <a:cs typeface="Alegreya"/>
                <a:sym typeface="Alegreya"/>
              </a:rPr>
              <a:t>To create  a 2D array, it’s the same as for a regular array except instead of one set of brackets, you put two set of brackets after the variable type.</a:t>
            </a:r>
            <a:endParaRPr sz="1600">
              <a:solidFill>
                <a:schemeClr val="lt1"/>
              </a:solidFill>
              <a:latin typeface="Alegreya"/>
              <a:ea typeface="Alegreya"/>
              <a:cs typeface="Alegreya"/>
              <a:sym typeface="Alegreya"/>
            </a:endParaRPr>
          </a:p>
        </p:txBody>
      </p:sp>
      <p:pic>
        <p:nvPicPr>
          <p:cNvPr id="630" name="Google Shape;630;p73"/>
          <p:cNvPicPr preferRelativeResize="0"/>
          <p:nvPr/>
        </p:nvPicPr>
        <p:blipFill>
          <a:blip r:embed="rId3">
            <a:alphaModFix/>
          </a:blip>
          <a:stretch>
            <a:fillRect/>
          </a:stretch>
        </p:blipFill>
        <p:spPr>
          <a:xfrm>
            <a:off x="1147150" y="2938550"/>
            <a:ext cx="5909049" cy="573075"/>
          </a:xfrm>
          <a:prstGeom prst="rect">
            <a:avLst/>
          </a:prstGeom>
          <a:noFill/>
          <a:ln>
            <a:noFill/>
          </a:ln>
        </p:spPr>
      </p:pic>
      <p:sp>
        <p:nvSpPr>
          <p:cNvPr id="631" name="Google Shape;631;p73"/>
          <p:cNvSpPr txBox="1"/>
          <p:nvPr/>
        </p:nvSpPr>
        <p:spPr>
          <a:xfrm>
            <a:off x="1297500" y="3836725"/>
            <a:ext cx="5723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Alegreya"/>
                <a:ea typeface="Alegreya"/>
                <a:cs typeface="Alegreya"/>
                <a:sym typeface="Alegreya"/>
              </a:rPr>
              <a:t>Instead of just using one set of curly braces, each array within the array has its own set of curly braces</a:t>
            </a:r>
            <a:endParaRPr sz="1600">
              <a:solidFill>
                <a:schemeClr val="lt1"/>
              </a:solidFill>
              <a:latin typeface="Alegreya"/>
              <a:ea typeface="Alegreya"/>
              <a:cs typeface="Alegreya"/>
              <a:sym typeface="Alegreya"/>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7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8: Arrays P2 - ArrayList, 2D Array</a:t>
            </a:r>
            <a:endParaRPr/>
          </a:p>
        </p:txBody>
      </p:sp>
      <p:sp>
        <p:nvSpPr>
          <p:cNvPr id="637" name="Google Shape;637;p74"/>
          <p:cNvSpPr txBox="1"/>
          <p:nvPr/>
        </p:nvSpPr>
        <p:spPr>
          <a:xfrm>
            <a:off x="1297500" y="961275"/>
            <a:ext cx="6033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Alegreya"/>
                <a:ea typeface="Alegreya"/>
                <a:cs typeface="Alegreya"/>
                <a:sym typeface="Alegreya"/>
              </a:rPr>
              <a:t>To access the elements in the 2D array, specify two indexes: one for the array, and one for the element inside that array.</a:t>
            </a:r>
            <a:endParaRPr sz="1600">
              <a:solidFill>
                <a:schemeClr val="lt1"/>
              </a:solidFill>
              <a:latin typeface="Alegreya"/>
              <a:ea typeface="Alegreya"/>
              <a:cs typeface="Alegreya"/>
              <a:sym typeface="Alegreya"/>
            </a:endParaRPr>
          </a:p>
          <a:p>
            <a:pPr indent="0" lvl="0" marL="0" rtl="0" algn="l">
              <a:spcBef>
                <a:spcPts val="0"/>
              </a:spcBef>
              <a:spcAft>
                <a:spcPts val="0"/>
              </a:spcAft>
              <a:buNone/>
            </a:pPr>
            <a:r>
              <a:t/>
            </a:r>
            <a:endParaRPr sz="1600">
              <a:solidFill>
                <a:schemeClr val="lt1"/>
              </a:solidFill>
              <a:latin typeface="Alegreya"/>
              <a:ea typeface="Alegreya"/>
              <a:cs typeface="Alegreya"/>
              <a:sym typeface="Alegreya"/>
            </a:endParaRPr>
          </a:p>
        </p:txBody>
      </p:sp>
      <p:pic>
        <p:nvPicPr>
          <p:cNvPr id="638" name="Google Shape;638;p74"/>
          <p:cNvPicPr preferRelativeResize="0"/>
          <p:nvPr/>
        </p:nvPicPr>
        <p:blipFill>
          <a:blip r:embed="rId3">
            <a:alphaModFix/>
          </a:blip>
          <a:stretch>
            <a:fillRect/>
          </a:stretch>
        </p:blipFill>
        <p:spPr>
          <a:xfrm>
            <a:off x="1297501" y="1718850"/>
            <a:ext cx="6033899" cy="852894"/>
          </a:xfrm>
          <a:prstGeom prst="rect">
            <a:avLst/>
          </a:prstGeom>
          <a:noFill/>
          <a:ln>
            <a:noFill/>
          </a:ln>
        </p:spPr>
      </p:pic>
      <p:sp>
        <p:nvSpPr>
          <p:cNvPr id="639" name="Google Shape;639;p74"/>
          <p:cNvSpPr txBox="1"/>
          <p:nvPr/>
        </p:nvSpPr>
        <p:spPr>
          <a:xfrm>
            <a:off x="1369975" y="2806825"/>
            <a:ext cx="5836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Alegreya"/>
                <a:ea typeface="Alegreya"/>
                <a:cs typeface="Alegreya"/>
                <a:sym typeface="Alegreya"/>
              </a:rPr>
              <a:t>To change the value of an element, it is a similar format to a 1D array</a:t>
            </a:r>
            <a:endParaRPr sz="1600">
              <a:solidFill>
                <a:schemeClr val="lt1"/>
              </a:solidFill>
              <a:latin typeface="Alegreya"/>
              <a:ea typeface="Alegreya"/>
              <a:cs typeface="Alegreya"/>
              <a:sym typeface="Alegreya"/>
            </a:endParaRPr>
          </a:p>
        </p:txBody>
      </p:sp>
      <p:pic>
        <p:nvPicPr>
          <p:cNvPr id="640" name="Google Shape;640;p74"/>
          <p:cNvPicPr preferRelativeResize="0"/>
          <p:nvPr/>
        </p:nvPicPr>
        <p:blipFill>
          <a:blip r:embed="rId4">
            <a:alphaModFix/>
          </a:blip>
          <a:stretch>
            <a:fillRect/>
          </a:stretch>
        </p:blipFill>
        <p:spPr>
          <a:xfrm>
            <a:off x="1297500" y="3347976"/>
            <a:ext cx="7236575" cy="10442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7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8: Arrays P2 - ArrayList, 2D Array</a:t>
            </a:r>
            <a:endParaRPr/>
          </a:p>
        </p:txBody>
      </p:sp>
      <p:sp>
        <p:nvSpPr>
          <p:cNvPr id="646" name="Google Shape;646;p75"/>
          <p:cNvSpPr txBox="1"/>
          <p:nvPr/>
        </p:nvSpPr>
        <p:spPr>
          <a:xfrm>
            <a:off x="1297500" y="972050"/>
            <a:ext cx="6033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Alegreya"/>
                <a:ea typeface="Alegreya"/>
                <a:cs typeface="Alegreya"/>
                <a:sym typeface="Alegreya"/>
              </a:rPr>
              <a:t>To loop through a 2D Array, you can use a nested for loop, or a for loop inside another for loop to get the elements of the array (we still have to point to the two indexes)</a:t>
            </a:r>
            <a:endParaRPr sz="1600">
              <a:solidFill>
                <a:schemeClr val="lt1"/>
              </a:solidFill>
              <a:latin typeface="Alegreya"/>
              <a:ea typeface="Alegreya"/>
              <a:cs typeface="Alegreya"/>
              <a:sym typeface="Alegreya"/>
            </a:endParaRPr>
          </a:p>
        </p:txBody>
      </p:sp>
      <p:pic>
        <p:nvPicPr>
          <p:cNvPr id="647" name="Google Shape;647;p75"/>
          <p:cNvPicPr preferRelativeResize="0"/>
          <p:nvPr/>
        </p:nvPicPr>
        <p:blipFill>
          <a:blip r:embed="rId3">
            <a:alphaModFix/>
          </a:blip>
          <a:stretch>
            <a:fillRect/>
          </a:stretch>
        </p:blipFill>
        <p:spPr>
          <a:xfrm>
            <a:off x="1206775" y="1979288"/>
            <a:ext cx="5621224" cy="1768050"/>
          </a:xfrm>
          <a:prstGeom prst="rect">
            <a:avLst/>
          </a:prstGeom>
          <a:noFill/>
          <a:ln>
            <a:noFill/>
          </a:ln>
        </p:spPr>
      </p:pic>
      <p:sp>
        <p:nvSpPr>
          <p:cNvPr id="648" name="Google Shape;648;p75"/>
          <p:cNvSpPr txBox="1"/>
          <p:nvPr/>
        </p:nvSpPr>
        <p:spPr>
          <a:xfrm>
            <a:off x="887550" y="3831200"/>
            <a:ext cx="78588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Alegreya"/>
                <a:ea typeface="Alegreya"/>
                <a:cs typeface="Alegreya"/>
                <a:sym typeface="Alegreya"/>
              </a:rPr>
              <a:t>This will print out all the elements in the 2D array myNumbers</a:t>
            </a:r>
            <a:endParaRPr sz="1600">
              <a:solidFill>
                <a:schemeClr val="lt1"/>
              </a:solidFill>
              <a:latin typeface="Alegreya"/>
              <a:ea typeface="Alegreya"/>
              <a:cs typeface="Alegreya"/>
              <a:sym typeface="Alegreya"/>
            </a:endParaRPr>
          </a:p>
          <a:p>
            <a:pPr indent="0" lvl="0" marL="0" rtl="0" algn="l">
              <a:spcBef>
                <a:spcPts val="0"/>
              </a:spcBef>
              <a:spcAft>
                <a:spcPts val="0"/>
              </a:spcAft>
              <a:buNone/>
            </a:pPr>
            <a:r>
              <a:t/>
            </a:r>
            <a:endParaRPr sz="1600">
              <a:solidFill>
                <a:schemeClr val="lt1"/>
              </a:solidFill>
              <a:latin typeface="Alegreya"/>
              <a:ea typeface="Alegreya"/>
              <a:cs typeface="Alegreya"/>
              <a:sym typeface="Alegreya"/>
            </a:endParaRPr>
          </a:p>
          <a:p>
            <a:pPr indent="0" lvl="0" marL="0" rtl="0" algn="l">
              <a:spcBef>
                <a:spcPts val="0"/>
              </a:spcBef>
              <a:spcAft>
                <a:spcPts val="0"/>
              </a:spcAft>
              <a:buNone/>
            </a:pPr>
            <a:r>
              <a:rPr lang="en" sz="1600">
                <a:solidFill>
                  <a:schemeClr val="lt1"/>
                </a:solidFill>
                <a:latin typeface="Alegreya"/>
                <a:ea typeface="Alegreya"/>
                <a:cs typeface="Alegreya"/>
                <a:sym typeface="Alegreya"/>
              </a:rPr>
              <a:t>myNumbers.length will get you the number of arrays, myNumbers[i].length will get you the length of each array</a:t>
            </a:r>
            <a:endParaRPr sz="1600">
              <a:solidFill>
                <a:schemeClr val="lt1"/>
              </a:solidFill>
              <a:latin typeface="Alegreya"/>
              <a:ea typeface="Alegreya"/>
              <a:cs typeface="Alegreya"/>
              <a:sym typeface="Alegreya"/>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7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9: Objects and Classes</a:t>
            </a:r>
            <a:endParaRPr/>
          </a:p>
        </p:txBody>
      </p:sp>
      <p:sp>
        <p:nvSpPr>
          <p:cNvPr id="654" name="Google Shape;654;p7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Before continuing to program more complex projects in Java, we need a way to make our code design more organized…</a:t>
            </a:r>
            <a:endParaRPr/>
          </a:p>
          <a:p>
            <a:pPr indent="0" lvl="0" marL="0" rtl="0" algn="l">
              <a:spcBef>
                <a:spcPts val="1200"/>
              </a:spcBef>
              <a:spcAft>
                <a:spcPts val="0"/>
              </a:spcAft>
              <a:buNone/>
            </a:pPr>
            <a:r>
              <a:rPr lang="en"/>
              <a:t>This is where Object Oriented Programming (OOP) comes in!</a:t>
            </a:r>
            <a:endParaRPr/>
          </a:p>
          <a:p>
            <a:pPr indent="0" lvl="0" marL="0" rtl="0" algn="l">
              <a:spcBef>
                <a:spcPts val="1200"/>
              </a:spcBef>
              <a:spcAft>
                <a:spcPts val="0"/>
              </a:spcAft>
              <a:buNone/>
            </a:pPr>
            <a:r>
              <a:rPr lang="en"/>
              <a:t>Object Oriented programming is the process of using organized structures called </a:t>
            </a:r>
            <a:r>
              <a:rPr b="1" lang="en"/>
              <a:t>O</a:t>
            </a:r>
            <a:r>
              <a:rPr b="1" lang="en"/>
              <a:t>bjects </a:t>
            </a:r>
            <a:r>
              <a:rPr lang="en"/>
              <a:t>and </a:t>
            </a:r>
            <a:r>
              <a:rPr b="1" lang="en"/>
              <a:t>Classes</a:t>
            </a:r>
            <a:r>
              <a:rPr lang="en"/>
              <a:t> to make our code more reusable and easier to understand, which can help us solve problems quicker.</a:t>
            </a:r>
            <a:endParaRPr/>
          </a:p>
          <a:p>
            <a:pPr indent="0" lvl="0" marL="0" rtl="0" algn="l">
              <a:spcBef>
                <a:spcPts val="1200"/>
              </a:spcBef>
              <a:spcAft>
                <a:spcPts val="1200"/>
              </a:spcAft>
              <a:buNone/>
            </a:pPr>
            <a:r>
              <a:rPr lang="en"/>
              <a:t>Now </a:t>
            </a:r>
            <a:r>
              <a:rPr lang="en"/>
              <a:t>let's</a:t>
            </a:r>
            <a:r>
              <a:rPr lang="en"/>
              <a:t> get into the details of what Objects and Classes really are…</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7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9: Objects and Classes</a:t>
            </a:r>
            <a:endParaRPr/>
          </a:p>
        </p:txBody>
      </p:sp>
      <p:sp>
        <p:nvSpPr>
          <p:cNvPr id="660" name="Google Shape;660;p77"/>
          <p:cNvSpPr txBox="1"/>
          <p:nvPr>
            <p:ph idx="1" type="body"/>
          </p:nvPr>
        </p:nvSpPr>
        <p:spPr>
          <a:xfrm>
            <a:off x="1052550" y="1058600"/>
            <a:ext cx="4044000" cy="3813300"/>
          </a:xfrm>
          <a:prstGeom prst="rect">
            <a:avLst/>
          </a:prstGeom>
        </p:spPr>
        <p:txBody>
          <a:bodyPr anchorCtr="0" anchor="t" bIns="91425" lIns="91425" spcFirstLastPara="1" rIns="91425" wrap="square" tIns="91425">
            <a:normAutofit lnSpcReduction="20000"/>
          </a:bodyPr>
          <a:lstStyle/>
          <a:p>
            <a:pPr indent="-330200" lvl="0" marL="457200" rtl="0" algn="l">
              <a:lnSpc>
                <a:spcPct val="115000"/>
              </a:lnSpc>
              <a:spcBef>
                <a:spcPts val="0"/>
              </a:spcBef>
              <a:spcAft>
                <a:spcPts val="0"/>
              </a:spcAft>
              <a:buSzPts val="1600"/>
              <a:buChar char="●"/>
            </a:pPr>
            <a:r>
              <a:rPr lang="en"/>
              <a:t>We use classes to represent things with characteristics in Java</a:t>
            </a:r>
            <a:endParaRPr/>
          </a:p>
          <a:p>
            <a:pPr indent="-330200" lvl="0" marL="457200" rtl="0" algn="l">
              <a:lnSpc>
                <a:spcPct val="115000"/>
              </a:lnSpc>
              <a:spcBef>
                <a:spcPts val="1000"/>
              </a:spcBef>
              <a:spcAft>
                <a:spcPts val="0"/>
              </a:spcAft>
              <a:buSzPts val="1600"/>
              <a:buChar char="●"/>
            </a:pPr>
            <a:r>
              <a:rPr lang="en"/>
              <a:t>Let's</a:t>
            </a:r>
            <a:r>
              <a:rPr lang="en"/>
              <a:t> say I wanted to represent a car in Java. I could create a car class with characteristics such as color, manufacturer, model, and fuel source. The </a:t>
            </a:r>
            <a:r>
              <a:rPr b="1" lang="en"/>
              <a:t>CLASS</a:t>
            </a:r>
            <a:r>
              <a:rPr lang="en"/>
              <a:t> is the blueprint while the </a:t>
            </a:r>
            <a:r>
              <a:rPr b="1" lang="en"/>
              <a:t>OBJECT</a:t>
            </a:r>
            <a:r>
              <a:rPr lang="en"/>
              <a:t> is the actual car (Ex. Green Ford Mustang)</a:t>
            </a:r>
            <a:endParaRPr/>
          </a:p>
          <a:p>
            <a:pPr indent="-330200" lvl="0" marL="457200" rtl="0" algn="l">
              <a:lnSpc>
                <a:spcPct val="115000"/>
              </a:lnSpc>
              <a:spcBef>
                <a:spcPts val="1000"/>
              </a:spcBef>
              <a:spcAft>
                <a:spcPts val="0"/>
              </a:spcAft>
              <a:buSzPts val="1600"/>
              <a:buChar char="●"/>
            </a:pPr>
            <a:r>
              <a:rPr lang="en"/>
              <a:t>A class can also perform actions, these are called methods</a:t>
            </a:r>
            <a:endParaRPr/>
          </a:p>
          <a:p>
            <a:pPr indent="-330200" lvl="0" marL="457200" rtl="0" algn="l">
              <a:lnSpc>
                <a:spcPct val="115000"/>
              </a:lnSpc>
              <a:spcBef>
                <a:spcPts val="1000"/>
              </a:spcBef>
              <a:spcAft>
                <a:spcPts val="1000"/>
              </a:spcAft>
              <a:buSzPts val="1600"/>
              <a:buChar char="●"/>
            </a:pPr>
            <a:r>
              <a:rPr lang="en"/>
              <a:t>For example, we could make a honk method that prints out the word honk and call it from our class</a:t>
            </a:r>
            <a:endParaRPr/>
          </a:p>
        </p:txBody>
      </p:sp>
      <p:pic>
        <p:nvPicPr>
          <p:cNvPr id="661" name="Google Shape;661;p77"/>
          <p:cNvPicPr preferRelativeResize="0"/>
          <p:nvPr/>
        </p:nvPicPr>
        <p:blipFill>
          <a:blip r:embed="rId3">
            <a:alphaModFix/>
          </a:blip>
          <a:stretch>
            <a:fillRect/>
          </a:stretch>
        </p:blipFill>
        <p:spPr>
          <a:xfrm>
            <a:off x="5608775" y="1259975"/>
            <a:ext cx="2914200" cy="26235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7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9: Objects and Classes</a:t>
            </a:r>
            <a:endParaRPr/>
          </a:p>
        </p:txBody>
      </p:sp>
      <p:sp>
        <p:nvSpPr>
          <p:cNvPr id="667" name="Google Shape;667;p78"/>
          <p:cNvSpPr txBox="1"/>
          <p:nvPr>
            <p:ph idx="1" type="body"/>
          </p:nvPr>
        </p:nvSpPr>
        <p:spPr>
          <a:xfrm>
            <a:off x="1297500" y="11161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Each class in Java has three parts (excluding the header). These parts are the instance variables, constructor, and methods.</a:t>
            </a:r>
            <a:endParaRPr/>
          </a:p>
        </p:txBody>
      </p:sp>
      <p:pic>
        <p:nvPicPr>
          <p:cNvPr id="668" name="Google Shape;668;p78"/>
          <p:cNvPicPr preferRelativeResize="0"/>
          <p:nvPr/>
        </p:nvPicPr>
        <p:blipFill>
          <a:blip r:embed="rId3">
            <a:alphaModFix/>
          </a:blip>
          <a:stretch>
            <a:fillRect/>
          </a:stretch>
        </p:blipFill>
        <p:spPr>
          <a:xfrm>
            <a:off x="2254213" y="2460825"/>
            <a:ext cx="5125474" cy="2346775"/>
          </a:xfrm>
          <a:prstGeom prst="rect">
            <a:avLst/>
          </a:prstGeom>
          <a:noFill/>
          <a:ln>
            <a:noFill/>
          </a:ln>
        </p:spPr>
      </p:pic>
      <p:sp>
        <p:nvSpPr>
          <p:cNvPr id="669" name="Google Shape;669;p78"/>
          <p:cNvSpPr/>
          <p:nvPr/>
        </p:nvSpPr>
        <p:spPr>
          <a:xfrm rot="2839800">
            <a:off x="2585728" y="2204727"/>
            <a:ext cx="542658" cy="304887"/>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egreya"/>
              <a:ea typeface="Alegreya"/>
              <a:cs typeface="Alegreya"/>
              <a:sym typeface="Alegreya"/>
            </a:endParaRPr>
          </a:p>
        </p:txBody>
      </p:sp>
      <p:sp>
        <p:nvSpPr>
          <p:cNvPr id="670" name="Google Shape;670;p78"/>
          <p:cNvSpPr txBox="1"/>
          <p:nvPr/>
        </p:nvSpPr>
        <p:spPr>
          <a:xfrm>
            <a:off x="2864650" y="1823000"/>
            <a:ext cx="5675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Alegreya"/>
                <a:ea typeface="Alegreya"/>
                <a:cs typeface="Alegreya"/>
                <a:sym typeface="Alegreya"/>
              </a:rPr>
              <a:t>This is the header of the class, </a:t>
            </a:r>
            <a:r>
              <a:rPr lang="en" sz="1200">
                <a:solidFill>
                  <a:schemeClr val="lt1"/>
                </a:solidFill>
                <a:latin typeface="Alegreya"/>
                <a:ea typeface="Alegreya"/>
                <a:cs typeface="Alegreya"/>
                <a:sym typeface="Alegreya"/>
              </a:rPr>
              <a:t>where you can name it.</a:t>
            </a:r>
            <a:endParaRPr sz="1200">
              <a:solidFill>
                <a:schemeClr val="lt1"/>
              </a:solidFill>
              <a:latin typeface="Alegreya"/>
              <a:ea typeface="Alegreya"/>
              <a:cs typeface="Alegreya"/>
              <a:sym typeface="Alegreya"/>
            </a:endParaRPr>
          </a:p>
          <a:p>
            <a:pPr indent="0" lvl="0" marL="0" rtl="0" algn="l">
              <a:spcBef>
                <a:spcPts val="0"/>
              </a:spcBef>
              <a:spcAft>
                <a:spcPts val="0"/>
              </a:spcAft>
              <a:buNone/>
            </a:pPr>
            <a:r>
              <a:rPr lang="en" sz="1200">
                <a:solidFill>
                  <a:schemeClr val="lt1"/>
                </a:solidFill>
                <a:latin typeface="Alegreya"/>
                <a:ea typeface="Alegreya"/>
                <a:cs typeface="Alegreya"/>
                <a:sym typeface="Alegreya"/>
              </a:rPr>
              <a:t>Make sure your file is named the same as your class</a:t>
            </a:r>
            <a:endParaRPr sz="1200">
              <a:solidFill>
                <a:schemeClr val="lt1"/>
              </a:solidFill>
              <a:latin typeface="Alegreya"/>
              <a:ea typeface="Alegreya"/>
              <a:cs typeface="Alegreya"/>
              <a:sym typeface="Alegreya"/>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7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9: Objects and Classes</a:t>
            </a:r>
            <a:endParaRPr/>
          </a:p>
        </p:txBody>
      </p:sp>
      <p:sp>
        <p:nvSpPr>
          <p:cNvPr id="676" name="Google Shape;676;p79"/>
          <p:cNvSpPr txBox="1"/>
          <p:nvPr>
            <p:ph idx="1" type="body"/>
          </p:nvPr>
        </p:nvSpPr>
        <p:spPr>
          <a:xfrm>
            <a:off x="1297500" y="11161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instance variables section will list out all the characteristics of your class. Typically, you use the format private Type Name when creating these. List out all the instance variables for the Car class!</a:t>
            </a:r>
            <a:endParaRPr/>
          </a:p>
        </p:txBody>
      </p:sp>
      <p:pic>
        <p:nvPicPr>
          <p:cNvPr id="677" name="Google Shape;677;p79"/>
          <p:cNvPicPr preferRelativeResize="0"/>
          <p:nvPr/>
        </p:nvPicPr>
        <p:blipFill>
          <a:blip r:embed="rId3">
            <a:alphaModFix/>
          </a:blip>
          <a:stretch>
            <a:fillRect/>
          </a:stretch>
        </p:blipFill>
        <p:spPr>
          <a:xfrm>
            <a:off x="2159875" y="2211800"/>
            <a:ext cx="5314150" cy="278914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8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9: Objects and Classes</a:t>
            </a:r>
            <a:endParaRPr/>
          </a:p>
        </p:txBody>
      </p:sp>
      <p:sp>
        <p:nvSpPr>
          <p:cNvPr id="683" name="Google Shape;683;p80"/>
          <p:cNvSpPr txBox="1"/>
          <p:nvPr>
            <p:ph idx="1" type="body"/>
          </p:nvPr>
        </p:nvSpPr>
        <p:spPr>
          <a:xfrm>
            <a:off x="1297500" y="11161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instance variables section will list out all the characteristics of your class. Typically, you use the format private Type Name when creating these. List out all the instance variables for the Car class!</a:t>
            </a:r>
            <a:endParaRPr/>
          </a:p>
        </p:txBody>
      </p:sp>
      <p:pic>
        <p:nvPicPr>
          <p:cNvPr id="684" name="Google Shape;684;p80"/>
          <p:cNvPicPr preferRelativeResize="0"/>
          <p:nvPr/>
        </p:nvPicPr>
        <p:blipFill>
          <a:blip r:embed="rId3">
            <a:alphaModFix/>
          </a:blip>
          <a:stretch>
            <a:fillRect/>
          </a:stretch>
        </p:blipFill>
        <p:spPr>
          <a:xfrm>
            <a:off x="2159875" y="2211800"/>
            <a:ext cx="5314150" cy="278914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8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10: Constructors</a:t>
            </a:r>
            <a:endParaRPr/>
          </a:p>
        </p:txBody>
      </p:sp>
      <p:sp>
        <p:nvSpPr>
          <p:cNvPr id="690" name="Google Shape;690;p81"/>
          <p:cNvSpPr txBox="1"/>
          <p:nvPr>
            <p:ph idx="1" type="body"/>
          </p:nvPr>
        </p:nvSpPr>
        <p:spPr>
          <a:xfrm>
            <a:off x="1297500" y="13078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Last week we left off on adding our instance variables, lets now figure out how to create a constructor, an essential part of building a java class!</a:t>
            </a:r>
            <a:endParaRPr/>
          </a:p>
        </p:txBody>
      </p:sp>
      <p:pic>
        <p:nvPicPr>
          <p:cNvPr id="691" name="Google Shape;691;p81"/>
          <p:cNvPicPr preferRelativeResize="0"/>
          <p:nvPr/>
        </p:nvPicPr>
        <p:blipFill>
          <a:blip r:embed="rId3">
            <a:alphaModFix/>
          </a:blip>
          <a:stretch>
            <a:fillRect/>
          </a:stretch>
        </p:blipFill>
        <p:spPr>
          <a:xfrm>
            <a:off x="1914925" y="2221675"/>
            <a:ext cx="5314150" cy="27891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200"/>
              <a:t>Lets try it out!!</a:t>
            </a:r>
            <a:endParaRPr sz="3200"/>
          </a:p>
        </p:txBody>
      </p:sp>
      <p:sp>
        <p:nvSpPr>
          <p:cNvPr id="177" name="Google Shape;177;p19"/>
          <p:cNvSpPr txBox="1"/>
          <p:nvPr>
            <p:ph idx="1" type="body"/>
          </p:nvPr>
        </p:nvSpPr>
        <p:spPr>
          <a:xfrm>
            <a:off x="1297500" y="1307850"/>
            <a:ext cx="7386000" cy="2911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Alegreya"/>
              <a:buChar char="●"/>
            </a:pPr>
            <a:r>
              <a:rPr lang="en" sz="1800">
                <a:latin typeface="Alegreya"/>
                <a:ea typeface="Alegreya"/>
                <a:cs typeface="Alegreya"/>
                <a:sym typeface="Alegreya"/>
              </a:rPr>
              <a:t>Go to your computer’s browser and open repl.it</a:t>
            </a:r>
            <a:endParaRPr sz="1800">
              <a:latin typeface="Alegreya"/>
              <a:ea typeface="Alegreya"/>
              <a:cs typeface="Alegreya"/>
              <a:sym typeface="Alegreya"/>
            </a:endParaRPr>
          </a:p>
          <a:p>
            <a:pPr indent="-342900" lvl="0" marL="457200" rtl="0" algn="l">
              <a:spcBef>
                <a:spcPts val="0"/>
              </a:spcBef>
              <a:spcAft>
                <a:spcPts val="0"/>
              </a:spcAft>
              <a:buSzPts val="1800"/>
              <a:buFont typeface="Alegreya"/>
              <a:buChar char="●"/>
            </a:pPr>
            <a:r>
              <a:rPr lang="en" sz="1800">
                <a:latin typeface="Alegreya"/>
                <a:ea typeface="Alegreya"/>
                <a:cs typeface="Alegreya"/>
                <a:sym typeface="Alegreya"/>
              </a:rPr>
              <a:t>Open a</a:t>
            </a:r>
            <a:r>
              <a:rPr lang="en" sz="1800"/>
              <a:t> java</a:t>
            </a:r>
            <a:r>
              <a:rPr lang="en" sz="1800">
                <a:latin typeface="Alegreya"/>
                <a:ea typeface="Alegreya"/>
                <a:cs typeface="Alegreya"/>
                <a:sym typeface="Alegreya"/>
              </a:rPr>
              <a:t> file</a:t>
            </a:r>
            <a:endParaRPr sz="1800">
              <a:latin typeface="Alegreya"/>
              <a:ea typeface="Alegreya"/>
              <a:cs typeface="Alegreya"/>
              <a:sym typeface="Alegreya"/>
            </a:endParaRPr>
          </a:p>
          <a:p>
            <a:pPr indent="-342900" lvl="1" marL="914400" rtl="0" algn="l">
              <a:spcBef>
                <a:spcPts val="0"/>
              </a:spcBef>
              <a:spcAft>
                <a:spcPts val="0"/>
              </a:spcAft>
              <a:buSzPts val="1800"/>
              <a:buFont typeface="Alegreya"/>
              <a:buChar char="○"/>
            </a:pPr>
            <a:r>
              <a:rPr lang="en" sz="1800">
                <a:latin typeface="Alegreya"/>
                <a:ea typeface="Alegreya"/>
                <a:cs typeface="Alegreya"/>
                <a:sym typeface="Alegreya"/>
              </a:rPr>
              <a:t>Try to get it to print out the words “Hello World!”</a:t>
            </a:r>
            <a:endParaRPr sz="1800">
              <a:latin typeface="Alegreya"/>
              <a:ea typeface="Alegreya"/>
              <a:cs typeface="Alegreya"/>
              <a:sym typeface="Alegreya"/>
            </a:endParaRPr>
          </a:p>
          <a:p>
            <a:pPr indent="0" lvl="0" marL="0" rtl="0" algn="l">
              <a:spcBef>
                <a:spcPts val="1200"/>
              </a:spcBef>
              <a:spcAft>
                <a:spcPts val="0"/>
              </a:spcAft>
              <a:buNone/>
            </a:pPr>
            <a:r>
              <a:t/>
            </a:r>
            <a:endParaRPr sz="1800"/>
          </a:p>
          <a:p>
            <a:pPr indent="0" lvl="0" marL="0" rtl="0" algn="l">
              <a:spcBef>
                <a:spcPts val="1200"/>
              </a:spcBef>
              <a:spcAft>
                <a:spcPts val="1200"/>
              </a:spcAft>
              <a:buNone/>
            </a:pPr>
            <a:r>
              <a:rPr lang="en" sz="1800"/>
              <a:t>Hint: System.out.print(“</a:t>
            </a:r>
            <a:r>
              <a:rPr b="1" lang="en" sz="1800"/>
              <a:t>what you want to say</a:t>
            </a:r>
            <a:r>
              <a:rPr lang="en" sz="1800"/>
              <a:t>”)</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8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10: Constructors</a:t>
            </a:r>
            <a:endParaRPr/>
          </a:p>
        </p:txBody>
      </p:sp>
      <p:sp>
        <p:nvSpPr>
          <p:cNvPr id="697" name="Google Shape;697;p82"/>
          <p:cNvSpPr txBox="1"/>
          <p:nvPr>
            <p:ph idx="1" type="body"/>
          </p:nvPr>
        </p:nvSpPr>
        <p:spPr>
          <a:xfrm>
            <a:off x="1297500" y="11161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To build a constructor we type public Name and add all our instance variables into parentheses after it. Make sure to suse </a:t>
            </a:r>
            <a:r>
              <a:rPr b="1" lang="en"/>
              <a:t>public Car </a:t>
            </a:r>
            <a:r>
              <a:rPr lang="en"/>
              <a:t>and not </a:t>
            </a:r>
            <a:r>
              <a:rPr b="1" lang="en"/>
              <a:t>public class Car</a:t>
            </a:r>
            <a:r>
              <a:rPr lang="en"/>
              <a:t> for the constructor.</a:t>
            </a:r>
            <a:endParaRPr/>
          </a:p>
        </p:txBody>
      </p:sp>
      <p:pic>
        <p:nvPicPr>
          <p:cNvPr id="698" name="Google Shape;698;p82"/>
          <p:cNvPicPr preferRelativeResize="0"/>
          <p:nvPr/>
        </p:nvPicPr>
        <p:blipFill>
          <a:blip r:embed="rId3">
            <a:alphaModFix/>
          </a:blip>
          <a:stretch>
            <a:fillRect/>
          </a:stretch>
        </p:blipFill>
        <p:spPr>
          <a:xfrm>
            <a:off x="620750" y="2400474"/>
            <a:ext cx="8306852" cy="222678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8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10: Constructors</a:t>
            </a:r>
            <a:endParaRPr/>
          </a:p>
        </p:txBody>
      </p:sp>
      <p:sp>
        <p:nvSpPr>
          <p:cNvPr id="704" name="Google Shape;704;p83"/>
          <p:cNvSpPr txBox="1"/>
          <p:nvPr>
            <p:ph idx="1" type="body"/>
          </p:nvPr>
        </p:nvSpPr>
        <p:spPr>
          <a:xfrm>
            <a:off x="1297500" y="1116150"/>
            <a:ext cx="2594700" cy="2911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Now inside the curly brackets, list your instance variables in this fashion. this.variable = variable. Do this for all your variables. Once you have finished that, your code should look like this.</a:t>
            </a:r>
            <a:endParaRPr/>
          </a:p>
          <a:p>
            <a:pPr indent="0" lvl="0" marL="0" rtl="0" algn="l">
              <a:spcBef>
                <a:spcPts val="1200"/>
              </a:spcBef>
              <a:spcAft>
                <a:spcPts val="1200"/>
              </a:spcAft>
              <a:buNone/>
            </a:pPr>
            <a:r>
              <a:rPr lang="en"/>
              <a:t>This syntax can be confusing so take a minute to try and understand the code.</a:t>
            </a:r>
            <a:endParaRPr/>
          </a:p>
        </p:txBody>
      </p:sp>
      <p:pic>
        <p:nvPicPr>
          <p:cNvPr id="705" name="Google Shape;705;p83"/>
          <p:cNvPicPr preferRelativeResize="0"/>
          <p:nvPr/>
        </p:nvPicPr>
        <p:blipFill>
          <a:blip r:embed="rId3">
            <a:alphaModFix/>
          </a:blip>
          <a:stretch>
            <a:fillRect/>
          </a:stretch>
        </p:blipFill>
        <p:spPr>
          <a:xfrm>
            <a:off x="3975550" y="1116138"/>
            <a:ext cx="4634652" cy="2634174"/>
          </a:xfrm>
          <a:prstGeom prst="rect">
            <a:avLst/>
          </a:prstGeom>
          <a:noFill/>
          <a:ln>
            <a:noFill/>
          </a:ln>
        </p:spPr>
      </p:pic>
      <p:sp>
        <p:nvSpPr>
          <p:cNvPr id="706" name="Google Shape;706;p83"/>
          <p:cNvSpPr/>
          <p:nvPr/>
        </p:nvSpPr>
        <p:spPr>
          <a:xfrm rot="10542728">
            <a:off x="5610514" y="1568425"/>
            <a:ext cx="333032" cy="157956"/>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egreya"/>
              <a:ea typeface="Alegreya"/>
              <a:cs typeface="Alegreya"/>
              <a:sym typeface="Alegreya"/>
            </a:endParaRPr>
          </a:p>
        </p:txBody>
      </p:sp>
      <p:sp>
        <p:nvSpPr>
          <p:cNvPr id="707" name="Google Shape;707;p83"/>
          <p:cNvSpPr txBox="1"/>
          <p:nvPr/>
        </p:nvSpPr>
        <p:spPr>
          <a:xfrm>
            <a:off x="5949075" y="1416550"/>
            <a:ext cx="1773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Alegreya"/>
                <a:ea typeface="Alegreya"/>
                <a:cs typeface="Alegreya"/>
                <a:sym typeface="Alegreya"/>
              </a:rPr>
              <a:t>Initializing</a:t>
            </a:r>
            <a:r>
              <a:rPr lang="en" sz="900">
                <a:solidFill>
                  <a:schemeClr val="dk1"/>
                </a:solidFill>
                <a:latin typeface="Alegreya"/>
                <a:ea typeface="Alegreya"/>
                <a:cs typeface="Alegreya"/>
                <a:sym typeface="Alegreya"/>
              </a:rPr>
              <a:t> variables. However, they are empty</a:t>
            </a:r>
            <a:endParaRPr sz="900">
              <a:solidFill>
                <a:schemeClr val="dk1"/>
              </a:solidFill>
              <a:latin typeface="Alegreya"/>
              <a:ea typeface="Alegreya"/>
              <a:cs typeface="Alegreya"/>
              <a:sym typeface="Alegreya"/>
            </a:endParaRPr>
          </a:p>
        </p:txBody>
      </p:sp>
      <p:sp>
        <p:nvSpPr>
          <p:cNvPr id="708" name="Google Shape;708;p83"/>
          <p:cNvSpPr txBox="1"/>
          <p:nvPr/>
        </p:nvSpPr>
        <p:spPr>
          <a:xfrm>
            <a:off x="6896725" y="2667175"/>
            <a:ext cx="1773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Alegreya"/>
                <a:ea typeface="Alegreya"/>
                <a:cs typeface="Alegreya"/>
                <a:sym typeface="Alegreya"/>
              </a:rPr>
              <a:t>Allows for us to pass in values for each of these characteristics</a:t>
            </a:r>
            <a:endParaRPr sz="900">
              <a:solidFill>
                <a:schemeClr val="dk1"/>
              </a:solidFill>
              <a:latin typeface="Alegreya"/>
              <a:ea typeface="Alegreya"/>
              <a:cs typeface="Alegreya"/>
              <a:sym typeface="Alegreya"/>
            </a:endParaRPr>
          </a:p>
        </p:txBody>
      </p:sp>
      <p:sp>
        <p:nvSpPr>
          <p:cNvPr id="709" name="Google Shape;709;p83"/>
          <p:cNvSpPr/>
          <p:nvPr/>
        </p:nvSpPr>
        <p:spPr>
          <a:xfrm rot="-9445905">
            <a:off x="5227973" y="2912888"/>
            <a:ext cx="333000" cy="158055"/>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egreya"/>
              <a:ea typeface="Alegreya"/>
              <a:cs typeface="Alegreya"/>
              <a:sym typeface="Alegreya"/>
            </a:endParaRPr>
          </a:p>
        </p:txBody>
      </p:sp>
      <p:sp>
        <p:nvSpPr>
          <p:cNvPr id="710" name="Google Shape;710;p83"/>
          <p:cNvSpPr txBox="1"/>
          <p:nvPr/>
        </p:nvSpPr>
        <p:spPr>
          <a:xfrm>
            <a:off x="5310400" y="3058575"/>
            <a:ext cx="1773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Alegreya"/>
                <a:ea typeface="Alegreya"/>
                <a:cs typeface="Alegreya"/>
                <a:sym typeface="Alegreya"/>
              </a:rPr>
              <a:t>Setting the values we pass in as the values of the variables we initialized</a:t>
            </a:r>
            <a:endParaRPr sz="900">
              <a:solidFill>
                <a:schemeClr val="dk1"/>
              </a:solidFill>
              <a:latin typeface="Alegreya"/>
              <a:ea typeface="Alegreya"/>
              <a:cs typeface="Alegreya"/>
              <a:sym typeface="Alegreya"/>
            </a:endParaRPr>
          </a:p>
        </p:txBody>
      </p:sp>
      <p:sp>
        <p:nvSpPr>
          <p:cNvPr id="711" name="Google Shape;711;p83"/>
          <p:cNvSpPr/>
          <p:nvPr/>
        </p:nvSpPr>
        <p:spPr>
          <a:xfrm rot="-9445905">
            <a:off x="6973048" y="2492713"/>
            <a:ext cx="333000" cy="158055"/>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egreya"/>
              <a:ea typeface="Alegreya"/>
              <a:cs typeface="Alegreya"/>
              <a:sym typeface="Alegreya"/>
            </a:endParaRPr>
          </a:p>
        </p:txBody>
      </p:sp>
      <p:pic>
        <p:nvPicPr>
          <p:cNvPr id="712" name="Google Shape;712;p83"/>
          <p:cNvPicPr preferRelativeResize="0"/>
          <p:nvPr/>
        </p:nvPicPr>
        <p:blipFill>
          <a:blip r:embed="rId4">
            <a:alphaModFix/>
          </a:blip>
          <a:stretch>
            <a:fillRect/>
          </a:stretch>
        </p:blipFill>
        <p:spPr>
          <a:xfrm>
            <a:off x="6846897" y="3340097"/>
            <a:ext cx="2112550" cy="1370525"/>
          </a:xfrm>
          <a:prstGeom prst="rect">
            <a:avLst/>
          </a:prstGeom>
          <a:noFill/>
          <a:ln>
            <a:noFill/>
          </a:ln>
        </p:spPr>
      </p:pic>
      <p:sp>
        <p:nvSpPr>
          <p:cNvPr id="713" name="Google Shape;713;p83"/>
          <p:cNvSpPr txBox="1"/>
          <p:nvPr/>
        </p:nvSpPr>
        <p:spPr>
          <a:xfrm>
            <a:off x="4276325" y="3787225"/>
            <a:ext cx="2480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Alegreya"/>
                <a:ea typeface="Alegreya"/>
                <a:cs typeface="Alegreya"/>
                <a:sym typeface="Alegreya"/>
              </a:rPr>
              <a:t>*The use of the word “this” will make more sense when we move onto methods</a:t>
            </a:r>
            <a:endParaRPr sz="1600">
              <a:solidFill>
                <a:schemeClr val="lt1"/>
              </a:solidFill>
              <a:latin typeface="Alegreya"/>
              <a:ea typeface="Alegreya"/>
              <a:cs typeface="Alegreya"/>
              <a:sym typeface="Alegreya"/>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8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10: </a:t>
            </a:r>
            <a:r>
              <a:rPr lang="en"/>
              <a:t>Exercise</a:t>
            </a:r>
            <a:endParaRPr/>
          </a:p>
        </p:txBody>
      </p:sp>
      <p:sp>
        <p:nvSpPr>
          <p:cNvPr id="719" name="Google Shape;719;p84"/>
          <p:cNvSpPr txBox="1"/>
          <p:nvPr>
            <p:ph idx="1" type="body"/>
          </p:nvPr>
        </p:nvSpPr>
        <p:spPr>
          <a:xfrm>
            <a:off x="1297500" y="1362900"/>
            <a:ext cx="22743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Create a your own pet class! Think about what characteristics a pet has and create a class for it. Some examples you can use are species and color. Try to think of at least five class attributes for your pet class.</a:t>
            </a:r>
            <a:endParaRPr/>
          </a:p>
        </p:txBody>
      </p:sp>
      <p:pic>
        <p:nvPicPr>
          <p:cNvPr id="720" name="Google Shape;720;p84"/>
          <p:cNvPicPr preferRelativeResize="0"/>
          <p:nvPr/>
        </p:nvPicPr>
        <p:blipFill>
          <a:blip r:embed="rId3">
            <a:alphaModFix/>
          </a:blip>
          <a:stretch>
            <a:fillRect/>
          </a:stretch>
        </p:blipFill>
        <p:spPr>
          <a:xfrm>
            <a:off x="3819922" y="1567547"/>
            <a:ext cx="4454925" cy="25019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8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10: Exercise Solution</a:t>
            </a:r>
            <a:endParaRPr/>
          </a:p>
        </p:txBody>
      </p:sp>
      <p:sp>
        <p:nvSpPr>
          <p:cNvPr id="726" name="Google Shape;726;p85"/>
          <p:cNvSpPr txBox="1"/>
          <p:nvPr>
            <p:ph idx="1" type="body"/>
          </p:nvPr>
        </p:nvSpPr>
        <p:spPr>
          <a:xfrm>
            <a:off x="1297500" y="952375"/>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This is </a:t>
            </a:r>
            <a:r>
              <a:rPr lang="en"/>
              <a:t>just</a:t>
            </a:r>
            <a:r>
              <a:rPr lang="en"/>
              <a:t> one example of a pet class. Your class can have different attributes, so don’t be afraid if it looks a bit different! Just make sure you got the essential syntax right and that your types match your variables.</a:t>
            </a:r>
            <a:endParaRPr/>
          </a:p>
        </p:txBody>
      </p:sp>
      <p:pic>
        <p:nvPicPr>
          <p:cNvPr id="727" name="Google Shape;727;p85"/>
          <p:cNvPicPr preferRelativeResize="0"/>
          <p:nvPr/>
        </p:nvPicPr>
        <p:blipFill>
          <a:blip r:embed="rId3">
            <a:alphaModFix/>
          </a:blip>
          <a:stretch>
            <a:fillRect/>
          </a:stretch>
        </p:blipFill>
        <p:spPr>
          <a:xfrm>
            <a:off x="1637400" y="2041075"/>
            <a:ext cx="6260424" cy="26594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8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10: Objects</a:t>
            </a:r>
            <a:endParaRPr/>
          </a:p>
        </p:txBody>
      </p:sp>
      <p:sp>
        <p:nvSpPr>
          <p:cNvPr id="733" name="Google Shape;733;p86"/>
          <p:cNvSpPr txBox="1"/>
          <p:nvPr>
            <p:ph idx="1" type="body"/>
          </p:nvPr>
        </p:nvSpPr>
        <p:spPr>
          <a:xfrm>
            <a:off x="1297500" y="11161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Now lets learn how to make objects! Creating a new object is a lot like creating a new variable. Let’s use the pet class we just made. Back in your main file, </a:t>
            </a:r>
            <a:r>
              <a:rPr lang="en"/>
              <a:t>type</a:t>
            </a:r>
            <a:r>
              <a:rPr lang="en"/>
              <a:t> this.</a:t>
            </a:r>
            <a:endParaRPr/>
          </a:p>
        </p:txBody>
      </p:sp>
      <p:pic>
        <p:nvPicPr>
          <p:cNvPr id="734" name="Google Shape;734;p86"/>
          <p:cNvPicPr preferRelativeResize="0"/>
          <p:nvPr/>
        </p:nvPicPr>
        <p:blipFill>
          <a:blip r:embed="rId3">
            <a:alphaModFix/>
          </a:blip>
          <a:stretch>
            <a:fillRect/>
          </a:stretch>
        </p:blipFill>
        <p:spPr>
          <a:xfrm>
            <a:off x="1355213" y="1893552"/>
            <a:ext cx="6923476" cy="1624200"/>
          </a:xfrm>
          <a:prstGeom prst="rect">
            <a:avLst/>
          </a:prstGeom>
          <a:noFill/>
          <a:ln>
            <a:noFill/>
          </a:ln>
        </p:spPr>
      </p:pic>
      <p:sp>
        <p:nvSpPr>
          <p:cNvPr id="735" name="Google Shape;735;p86"/>
          <p:cNvSpPr txBox="1"/>
          <p:nvPr/>
        </p:nvSpPr>
        <p:spPr>
          <a:xfrm>
            <a:off x="1734150" y="3681025"/>
            <a:ext cx="56757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1"/>
                </a:solidFill>
                <a:latin typeface="Alegreya"/>
                <a:ea typeface="Alegreya"/>
                <a:cs typeface="Alegreya"/>
                <a:sym typeface="Alegreya"/>
              </a:rPr>
              <a:t>Notice how the values in the parentheses are the same characteristics I defined in my class. By passing these values im telling the class that my pet lucy is a </a:t>
            </a:r>
            <a:r>
              <a:rPr lang="en" sz="1600" u="sng">
                <a:solidFill>
                  <a:schemeClr val="lt1"/>
                </a:solidFill>
                <a:latin typeface="Alegreya"/>
                <a:ea typeface="Alegreya"/>
                <a:cs typeface="Alegreya"/>
                <a:sym typeface="Alegreya"/>
              </a:rPr>
              <a:t>species: dog, color: yellow, name: Lucy, age: 6, and hasFourLegs: true</a:t>
            </a:r>
            <a:endParaRPr sz="1600" u="sng">
              <a:solidFill>
                <a:schemeClr val="lt1"/>
              </a:solidFill>
              <a:latin typeface="Alegreya"/>
              <a:ea typeface="Alegreya"/>
              <a:cs typeface="Alegreya"/>
              <a:sym typeface="Alegreya"/>
            </a:endParaRPr>
          </a:p>
        </p:txBody>
      </p:sp>
      <p:pic>
        <p:nvPicPr>
          <p:cNvPr id="736" name="Google Shape;736;p86"/>
          <p:cNvPicPr preferRelativeResize="0"/>
          <p:nvPr/>
        </p:nvPicPr>
        <p:blipFill>
          <a:blip r:embed="rId4">
            <a:alphaModFix/>
          </a:blip>
          <a:stretch>
            <a:fillRect/>
          </a:stretch>
        </p:blipFill>
        <p:spPr>
          <a:xfrm>
            <a:off x="7318375" y="2919000"/>
            <a:ext cx="1698125" cy="2121298"/>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8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10: Objects Mini Exercise</a:t>
            </a:r>
            <a:endParaRPr/>
          </a:p>
        </p:txBody>
      </p:sp>
      <p:sp>
        <p:nvSpPr>
          <p:cNvPr id="742" name="Google Shape;742;p87"/>
          <p:cNvSpPr txBox="1"/>
          <p:nvPr>
            <p:ph idx="1" type="body"/>
          </p:nvPr>
        </p:nvSpPr>
        <p:spPr>
          <a:xfrm>
            <a:off x="1297500" y="947475"/>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Take this code and modify it to fit either your pet or a made up one. Make sure the values you pass in are the same types as the ones you defined in your own class AND are in the same order </a:t>
            </a:r>
            <a:endParaRPr/>
          </a:p>
        </p:txBody>
      </p:sp>
      <p:pic>
        <p:nvPicPr>
          <p:cNvPr id="743" name="Google Shape;743;p87"/>
          <p:cNvPicPr preferRelativeResize="0"/>
          <p:nvPr/>
        </p:nvPicPr>
        <p:blipFill>
          <a:blip r:embed="rId3">
            <a:alphaModFix/>
          </a:blip>
          <a:stretch>
            <a:fillRect/>
          </a:stretch>
        </p:blipFill>
        <p:spPr>
          <a:xfrm>
            <a:off x="1561751" y="3527654"/>
            <a:ext cx="5244625" cy="1230346"/>
          </a:xfrm>
          <a:prstGeom prst="rect">
            <a:avLst/>
          </a:prstGeom>
          <a:noFill/>
          <a:ln>
            <a:noFill/>
          </a:ln>
        </p:spPr>
      </p:pic>
      <p:pic>
        <p:nvPicPr>
          <p:cNvPr id="744" name="Google Shape;744;p87"/>
          <p:cNvPicPr preferRelativeResize="0"/>
          <p:nvPr/>
        </p:nvPicPr>
        <p:blipFill>
          <a:blip r:embed="rId4">
            <a:alphaModFix/>
          </a:blip>
          <a:stretch>
            <a:fillRect/>
          </a:stretch>
        </p:blipFill>
        <p:spPr>
          <a:xfrm>
            <a:off x="1561738" y="2123974"/>
            <a:ext cx="5244649" cy="1120725"/>
          </a:xfrm>
          <a:prstGeom prst="rect">
            <a:avLst/>
          </a:prstGeom>
          <a:noFill/>
          <a:ln>
            <a:noFill/>
          </a:ln>
        </p:spPr>
      </p:pic>
      <p:sp>
        <p:nvSpPr>
          <p:cNvPr id="745" name="Google Shape;745;p87"/>
          <p:cNvSpPr txBox="1"/>
          <p:nvPr/>
        </p:nvSpPr>
        <p:spPr>
          <a:xfrm>
            <a:off x="6895700" y="2391175"/>
            <a:ext cx="22722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Alegreya"/>
                <a:ea typeface="Alegreya"/>
                <a:cs typeface="Alegreya"/>
                <a:sym typeface="Alegreya"/>
              </a:rPr>
              <a:t>Notice how the values i pass in and the ones i defined in my constructor are aligned in the same order and are the same type</a:t>
            </a:r>
            <a:endParaRPr sz="1600">
              <a:solidFill>
                <a:schemeClr val="lt1"/>
              </a:solidFill>
              <a:latin typeface="Alegreya"/>
              <a:ea typeface="Alegreya"/>
              <a:cs typeface="Alegreya"/>
              <a:sym typeface="Alegreya"/>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8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11: Methods</a:t>
            </a:r>
            <a:endParaRPr/>
          </a:p>
        </p:txBody>
      </p:sp>
      <p:sp>
        <p:nvSpPr>
          <p:cNvPr id="751" name="Google Shape;751;p88"/>
          <p:cNvSpPr txBox="1"/>
          <p:nvPr>
            <p:ph idx="1" type="body"/>
          </p:nvPr>
        </p:nvSpPr>
        <p:spPr>
          <a:xfrm>
            <a:off x="176325" y="1661875"/>
            <a:ext cx="3415500" cy="2911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Now that we have a class and an object, we want to achieve something with these structures. Lets trying making our pet do a trick! We can do this using methods. Go back to your Pet.java file and type this. This is the function declaration.</a:t>
            </a:r>
            <a:endParaRPr/>
          </a:p>
          <a:p>
            <a:pPr indent="0" lvl="0" marL="0" rtl="0" algn="l">
              <a:spcBef>
                <a:spcPts val="1200"/>
              </a:spcBef>
              <a:spcAft>
                <a:spcPts val="0"/>
              </a:spcAft>
              <a:buNone/>
            </a:pPr>
            <a:r>
              <a:rPr lang="en"/>
              <a:t>public - this method can be accessed by other classes and files</a:t>
            </a:r>
            <a:endParaRPr/>
          </a:p>
          <a:p>
            <a:pPr indent="0" lvl="0" marL="0" rtl="0" algn="l">
              <a:spcBef>
                <a:spcPts val="1200"/>
              </a:spcBef>
              <a:spcAft>
                <a:spcPts val="0"/>
              </a:spcAft>
              <a:buNone/>
            </a:pPr>
            <a:r>
              <a:rPr lang="en"/>
              <a:t>void - the function doesn’t return anything. We’ll get into returns later</a:t>
            </a:r>
            <a:endParaRPr/>
          </a:p>
          <a:p>
            <a:pPr indent="0" lvl="0" marL="0" rtl="0" algn="l">
              <a:spcBef>
                <a:spcPts val="1200"/>
              </a:spcBef>
              <a:spcAft>
                <a:spcPts val="1200"/>
              </a:spcAft>
              <a:buNone/>
            </a:pPr>
            <a:r>
              <a:rPr lang="en"/>
              <a:t>sit - the name of the function</a:t>
            </a:r>
            <a:endParaRPr/>
          </a:p>
        </p:txBody>
      </p:sp>
      <p:pic>
        <p:nvPicPr>
          <p:cNvPr id="752" name="Google Shape;752;p88"/>
          <p:cNvPicPr preferRelativeResize="0"/>
          <p:nvPr/>
        </p:nvPicPr>
        <p:blipFill>
          <a:blip r:embed="rId3">
            <a:alphaModFix/>
          </a:blip>
          <a:stretch>
            <a:fillRect/>
          </a:stretch>
        </p:blipFill>
        <p:spPr>
          <a:xfrm>
            <a:off x="3704300" y="1177825"/>
            <a:ext cx="5237448" cy="3068749"/>
          </a:xfrm>
          <a:prstGeom prst="rect">
            <a:avLst/>
          </a:prstGeom>
          <a:noFill/>
          <a:ln>
            <a:noFill/>
          </a:ln>
        </p:spPr>
      </p:pic>
      <p:sp>
        <p:nvSpPr>
          <p:cNvPr id="753" name="Google Shape;753;p88"/>
          <p:cNvSpPr/>
          <p:nvPr/>
        </p:nvSpPr>
        <p:spPr>
          <a:xfrm>
            <a:off x="3800075" y="3373450"/>
            <a:ext cx="2411100" cy="486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latin typeface="Alegreya"/>
              <a:ea typeface="Alegreya"/>
              <a:cs typeface="Alegreya"/>
              <a:sym typeface="Alegreya"/>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8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11: Methods</a:t>
            </a:r>
            <a:endParaRPr/>
          </a:p>
        </p:txBody>
      </p:sp>
      <p:sp>
        <p:nvSpPr>
          <p:cNvPr id="759" name="Google Shape;759;p89"/>
          <p:cNvSpPr txBox="1"/>
          <p:nvPr>
            <p:ph idx="1" type="body"/>
          </p:nvPr>
        </p:nvSpPr>
        <p:spPr>
          <a:xfrm>
            <a:off x="176325" y="1661875"/>
            <a:ext cx="34155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To make the function run code, we type our code inside the braces. I’m going to make my function print “your pet sat” but you can modify that how you like</a:t>
            </a:r>
            <a:endParaRPr/>
          </a:p>
        </p:txBody>
      </p:sp>
      <p:pic>
        <p:nvPicPr>
          <p:cNvPr id="760" name="Google Shape;760;p89"/>
          <p:cNvPicPr preferRelativeResize="0"/>
          <p:nvPr/>
        </p:nvPicPr>
        <p:blipFill>
          <a:blip r:embed="rId3">
            <a:alphaModFix/>
          </a:blip>
          <a:stretch>
            <a:fillRect/>
          </a:stretch>
        </p:blipFill>
        <p:spPr>
          <a:xfrm>
            <a:off x="3744225" y="1460250"/>
            <a:ext cx="5247374" cy="2706193"/>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9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11: Methods</a:t>
            </a:r>
            <a:endParaRPr/>
          </a:p>
        </p:txBody>
      </p:sp>
      <p:sp>
        <p:nvSpPr>
          <p:cNvPr id="766" name="Google Shape;766;p90"/>
          <p:cNvSpPr txBox="1"/>
          <p:nvPr>
            <p:ph idx="1" type="body"/>
          </p:nvPr>
        </p:nvSpPr>
        <p:spPr>
          <a:xfrm>
            <a:off x="176325" y="1661875"/>
            <a:ext cx="3415500" cy="2911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Instead of printing your pet sat, I want the message to be specific to the pet. For example, for the Lucy object, I want the console to print Lucy sat.</a:t>
            </a:r>
            <a:endParaRPr/>
          </a:p>
          <a:p>
            <a:pPr indent="0" lvl="0" marL="0" rtl="0" algn="l">
              <a:spcBef>
                <a:spcPts val="1200"/>
              </a:spcBef>
              <a:spcAft>
                <a:spcPts val="0"/>
              </a:spcAft>
              <a:buNone/>
            </a:pPr>
            <a:r>
              <a:rPr lang="en"/>
              <a:t>I can do this using the </a:t>
            </a:r>
            <a:r>
              <a:rPr b="1" lang="en" u="sng"/>
              <a:t>this</a:t>
            </a:r>
            <a:r>
              <a:rPr lang="en"/>
              <a:t> keyword. “This” represents the object itself. this.name would give me the name of the specific Pet, this.age would give me the age of the object. We can only use this in the class file though.</a:t>
            </a:r>
            <a:endParaRPr/>
          </a:p>
          <a:p>
            <a:pPr indent="0" lvl="0" marL="0" rtl="0" algn="l">
              <a:spcBef>
                <a:spcPts val="1200"/>
              </a:spcBef>
              <a:spcAft>
                <a:spcPts val="1200"/>
              </a:spcAft>
              <a:buNone/>
            </a:pPr>
            <a:r>
              <a:rPr lang="en"/>
              <a:t>Let’s try it out!</a:t>
            </a:r>
            <a:endParaRPr/>
          </a:p>
        </p:txBody>
      </p:sp>
      <p:pic>
        <p:nvPicPr>
          <p:cNvPr id="767" name="Google Shape;767;p90"/>
          <p:cNvPicPr preferRelativeResize="0"/>
          <p:nvPr/>
        </p:nvPicPr>
        <p:blipFill>
          <a:blip r:embed="rId3">
            <a:alphaModFix/>
          </a:blip>
          <a:stretch>
            <a:fillRect/>
          </a:stretch>
        </p:blipFill>
        <p:spPr>
          <a:xfrm>
            <a:off x="3944000" y="1486200"/>
            <a:ext cx="4392390" cy="914100"/>
          </a:xfrm>
          <a:prstGeom prst="rect">
            <a:avLst/>
          </a:prstGeom>
          <a:noFill/>
          <a:ln>
            <a:noFill/>
          </a:ln>
        </p:spPr>
      </p:pic>
      <p:sp>
        <p:nvSpPr>
          <p:cNvPr id="768" name="Google Shape;768;p90"/>
          <p:cNvSpPr txBox="1"/>
          <p:nvPr/>
        </p:nvSpPr>
        <p:spPr>
          <a:xfrm>
            <a:off x="4279888" y="1055100"/>
            <a:ext cx="3720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u="sng">
                <a:solidFill>
                  <a:schemeClr val="lt1"/>
                </a:solidFill>
                <a:latin typeface="Alegreya"/>
                <a:ea typeface="Alegreya"/>
                <a:cs typeface="Alegreya"/>
                <a:sym typeface="Alegreya"/>
              </a:rPr>
              <a:t>*In the sit function in Pet.java</a:t>
            </a:r>
            <a:endParaRPr sz="1600" u="sng">
              <a:solidFill>
                <a:schemeClr val="lt1"/>
              </a:solidFill>
              <a:latin typeface="Alegreya"/>
              <a:ea typeface="Alegreya"/>
              <a:cs typeface="Alegreya"/>
              <a:sym typeface="Alegreya"/>
            </a:endParaRPr>
          </a:p>
        </p:txBody>
      </p:sp>
      <p:pic>
        <p:nvPicPr>
          <p:cNvPr id="769" name="Google Shape;769;p90"/>
          <p:cNvPicPr preferRelativeResize="0"/>
          <p:nvPr/>
        </p:nvPicPr>
        <p:blipFill>
          <a:blip r:embed="rId4">
            <a:alphaModFix/>
          </a:blip>
          <a:stretch>
            <a:fillRect/>
          </a:stretch>
        </p:blipFill>
        <p:spPr>
          <a:xfrm>
            <a:off x="4752975" y="3270850"/>
            <a:ext cx="2774425" cy="974800"/>
          </a:xfrm>
          <a:prstGeom prst="rect">
            <a:avLst/>
          </a:prstGeom>
          <a:noFill/>
          <a:ln>
            <a:noFill/>
          </a:ln>
        </p:spPr>
      </p:pic>
      <p:sp>
        <p:nvSpPr>
          <p:cNvPr id="770" name="Google Shape;770;p90"/>
          <p:cNvSpPr txBox="1"/>
          <p:nvPr/>
        </p:nvSpPr>
        <p:spPr>
          <a:xfrm>
            <a:off x="4041700" y="2659075"/>
            <a:ext cx="4197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1"/>
                </a:solidFill>
                <a:latin typeface="Alegreya"/>
                <a:ea typeface="Alegreya"/>
                <a:cs typeface="Alegreya"/>
                <a:sym typeface="Alegreya"/>
              </a:rPr>
              <a:t>And just like that, the message is specific to my pet!</a:t>
            </a:r>
            <a:endParaRPr sz="1600">
              <a:solidFill>
                <a:schemeClr val="lt1"/>
              </a:solidFill>
              <a:latin typeface="Alegreya"/>
              <a:ea typeface="Alegreya"/>
              <a:cs typeface="Alegreya"/>
              <a:sym typeface="Alegreya"/>
            </a:endParaRPr>
          </a:p>
        </p:txBody>
      </p:sp>
      <p:sp>
        <p:nvSpPr>
          <p:cNvPr id="771" name="Google Shape;771;p90"/>
          <p:cNvSpPr txBox="1"/>
          <p:nvPr/>
        </p:nvSpPr>
        <p:spPr>
          <a:xfrm>
            <a:off x="3667200" y="4296175"/>
            <a:ext cx="54768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Alegreya"/>
                <a:ea typeface="Alegreya"/>
                <a:cs typeface="Alegreya"/>
                <a:sym typeface="Alegreya"/>
              </a:rPr>
              <a:t>*This also means that instead of modifying the method code whenever we want a different name for the message, we instead just alter the value we pass in the  object declaration, “Pet lucy = new Pet("dog", "yellow", "Lucy", 6, true);”</a:t>
            </a:r>
            <a:endParaRPr sz="1100">
              <a:solidFill>
                <a:schemeClr val="lt1"/>
              </a:solidFill>
              <a:latin typeface="Alegreya"/>
              <a:ea typeface="Alegreya"/>
              <a:cs typeface="Alegreya"/>
              <a:sym typeface="Alegreya"/>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9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11: Methods</a:t>
            </a:r>
            <a:endParaRPr/>
          </a:p>
        </p:txBody>
      </p:sp>
      <p:sp>
        <p:nvSpPr>
          <p:cNvPr id="777" name="Google Shape;777;p91"/>
          <p:cNvSpPr txBox="1"/>
          <p:nvPr>
            <p:ph idx="1" type="body"/>
          </p:nvPr>
        </p:nvSpPr>
        <p:spPr>
          <a:xfrm>
            <a:off x="176325" y="1661875"/>
            <a:ext cx="34155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Now to further customize this example, I want the user to be able to pass in what action their pet is doing! We can do this by giving our method parameters. </a:t>
            </a:r>
            <a:r>
              <a:rPr lang="en" u="sng"/>
              <a:t>Parameters are customizable values we can pass into methods to change their behavior</a:t>
            </a:r>
            <a:endParaRPr u="sng"/>
          </a:p>
          <a:p>
            <a:pPr indent="0" lvl="0" marL="0" rtl="0" algn="l">
              <a:spcBef>
                <a:spcPts val="1200"/>
              </a:spcBef>
              <a:spcAft>
                <a:spcPts val="1200"/>
              </a:spcAft>
              <a:buNone/>
            </a:pPr>
            <a:r>
              <a:rPr lang="en"/>
              <a:t>Let’s try it out in the Pet class.</a:t>
            </a:r>
            <a:endParaRPr/>
          </a:p>
        </p:txBody>
      </p:sp>
      <p:sp>
        <p:nvSpPr>
          <p:cNvPr id="778" name="Google Shape;778;p91"/>
          <p:cNvSpPr txBox="1"/>
          <p:nvPr/>
        </p:nvSpPr>
        <p:spPr>
          <a:xfrm>
            <a:off x="4279888" y="591225"/>
            <a:ext cx="37206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1"/>
                </a:solidFill>
                <a:latin typeface="Alegreya"/>
                <a:ea typeface="Alegreya"/>
                <a:cs typeface="Alegreya"/>
                <a:sym typeface="Alegreya"/>
              </a:rPr>
              <a:t>In Pet.java create a trick method that takes in an action parameter. The parameter is defined in the parentheses after the method name</a:t>
            </a:r>
            <a:endParaRPr sz="1600">
              <a:solidFill>
                <a:schemeClr val="lt1"/>
              </a:solidFill>
              <a:latin typeface="Alegreya"/>
              <a:ea typeface="Alegreya"/>
              <a:cs typeface="Alegreya"/>
              <a:sym typeface="Alegreya"/>
            </a:endParaRPr>
          </a:p>
        </p:txBody>
      </p:sp>
      <p:sp>
        <p:nvSpPr>
          <p:cNvPr id="779" name="Google Shape;779;p91"/>
          <p:cNvSpPr txBox="1"/>
          <p:nvPr/>
        </p:nvSpPr>
        <p:spPr>
          <a:xfrm>
            <a:off x="4041700" y="2659075"/>
            <a:ext cx="4197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1"/>
                </a:solidFill>
                <a:latin typeface="Alegreya"/>
                <a:ea typeface="Alegreya"/>
                <a:cs typeface="Alegreya"/>
                <a:sym typeface="Alegreya"/>
              </a:rPr>
              <a:t>Now call it in the main file, and input your value</a:t>
            </a:r>
            <a:endParaRPr sz="1600">
              <a:solidFill>
                <a:schemeClr val="lt1"/>
              </a:solidFill>
              <a:latin typeface="Alegreya"/>
              <a:ea typeface="Alegreya"/>
              <a:cs typeface="Alegreya"/>
              <a:sym typeface="Alegreya"/>
            </a:endParaRPr>
          </a:p>
        </p:txBody>
      </p:sp>
      <p:pic>
        <p:nvPicPr>
          <p:cNvPr id="780" name="Google Shape;780;p91"/>
          <p:cNvPicPr preferRelativeResize="0"/>
          <p:nvPr/>
        </p:nvPicPr>
        <p:blipFill>
          <a:blip r:embed="rId3">
            <a:alphaModFix/>
          </a:blip>
          <a:stretch>
            <a:fillRect/>
          </a:stretch>
        </p:blipFill>
        <p:spPr>
          <a:xfrm>
            <a:off x="3836976" y="1661875"/>
            <a:ext cx="5030865" cy="825800"/>
          </a:xfrm>
          <a:prstGeom prst="rect">
            <a:avLst/>
          </a:prstGeom>
          <a:noFill/>
          <a:ln>
            <a:noFill/>
          </a:ln>
        </p:spPr>
      </p:pic>
      <p:pic>
        <p:nvPicPr>
          <p:cNvPr id="781" name="Google Shape;781;p91"/>
          <p:cNvPicPr preferRelativeResize="0"/>
          <p:nvPr/>
        </p:nvPicPr>
        <p:blipFill rotWithShape="1">
          <a:blip r:embed="rId4">
            <a:alphaModFix/>
          </a:blip>
          <a:srcRect b="25833" l="0" r="0" t="31503"/>
          <a:stretch/>
        </p:blipFill>
        <p:spPr>
          <a:xfrm>
            <a:off x="4695150" y="4441400"/>
            <a:ext cx="2783600" cy="475025"/>
          </a:xfrm>
          <a:prstGeom prst="rect">
            <a:avLst/>
          </a:prstGeom>
          <a:noFill/>
          <a:ln>
            <a:noFill/>
          </a:ln>
        </p:spPr>
      </p:pic>
      <p:pic>
        <p:nvPicPr>
          <p:cNvPr id="782" name="Google Shape;782;p91"/>
          <p:cNvPicPr preferRelativeResize="0"/>
          <p:nvPr/>
        </p:nvPicPr>
        <p:blipFill>
          <a:blip r:embed="rId5">
            <a:alphaModFix/>
          </a:blip>
          <a:stretch>
            <a:fillRect/>
          </a:stretch>
        </p:blipFill>
        <p:spPr>
          <a:xfrm>
            <a:off x="4041700" y="3190182"/>
            <a:ext cx="4197001" cy="105136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200"/>
              <a:t>System.out.println()</a:t>
            </a:r>
            <a:endParaRPr sz="3200"/>
          </a:p>
        </p:txBody>
      </p:sp>
      <p:sp>
        <p:nvSpPr>
          <p:cNvPr id="183" name="Google Shape;183;p20"/>
          <p:cNvSpPr txBox="1"/>
          <p:nvPr>
            <p:ph idx="1" type="body"/>
          </p:nvPr>
        </p:nvSpPr>
        <p:spPr>
          <a:xfrm>
            <a:off x="1297500" y="1307850"/>
            <a:ext cx="7386000" cy="2911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System.out.println() makes a new line after printing the statement</a:t>
            </a:r>
            <a:endParaRPr sz="1800"/>
          </a:p>
          <a:p>
            <a:pPr indent="-342900" lvl="0" marL="457200" rtl="0" algn="l">
              <a:spcBef>
                <a:spcPts val="0"/>
              </a:spcBef>
              <a:spcAft>
                <a:spcPts val="0"/>
              </a:spcAft>
              <a:buSzPts val="1800"/>
              <a:buChar char="●"/>
            </a:pPr>
            <a:r>
              <a:rPr lang="en" sz="1800"/>
              <a:t>System.out.print() does not make a new line after printing the statement</a:t>
            </a:r>
            <a:endParaRPr sz="1800"/>
          </a:p>
          <a:p>
            <a:pPr indent="0" lvl="0" marL="0" rtl="0" algn="l">
              <a:spcBef>
                <a:spcPts val="1200"/>
              </a:spcBef>
              <a:spcAft>
                <a:spcPts val="0"/>
              </a:spcAft>
              <a:buNone/>
            </a:pPr>
            <a:r>
              <a:t/>
            </a:r>
            <a:endParaRPr sz="1800"/>
          </a:p>
          <a:p>
            <a:pPr indent="0" lvl="0" marL="0" rtl="0" algn="l">
              <a:spcBef>
                <a:spcPts val="1200"/>
              </a:spcBef>
              <a:spcAft>
                <a:spcPts val="1200"/>
              </a:spcAft>
              <a:buNone/>
            </a:pPr>
            <a:r>
              <a:rPr b="1" lang="en" sz="1800"/>
              <a:t>Try it!</a:t>
            </a:r>
            <a:endParaRPr b="1"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9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11: Methods</a:t>
            </a:r>
            <a:endParaRPr/>
          </a:p>
        </p:txBody>
      </p:sp>
      <p:sp>
        <p:nvSpPr>
          <p:cNvPr id="788" name="Google Shape;788;p92"/>
          <p:cNvSpPr txBox="1"/>
          <p:nvPr>
            <p:ph idx="1" type="body"/>
          </p:nvPr>
        </p:nvSpPr>
        <p:spPr>
          <a:xfrm>
            <a:off x="176325" y="1661875"/>
            <a:ext cx="3415500" cy="2911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Sometimes, instead of printing something out, we want to </a:t>
            </a:r>
            <a:r>
              <a:rPr lang="en" u="sng"/>
              <a:t>return a value.</a:t>
            </a:r>
            <a:r>
              <a:rPr lang="en"/>
              <a:t> For example, I may want to return my pet’s age in dog years to store in a variable. We do this using the </a:t>
            </a:r>
            <a:r>
              <a:rPr lang="en" u="sng"/>
              <a:t>return keyword</a:t>
            </a:r>
            <a:r>
              <a:rPr lang="en"/>
              <a:t> and by changing the </a:t>
            </a:r>
            <a:r>
              <a:rPr lang="en" u="sng"/>
              <a:t>function declaration</a:t>
            </a:r>
            <a:r>
              <a:rPr lang="en"/>
              <a:t>.</a:t>
            </a:r>
            <a:endParaRPr/>
          </a:p>
          <a:p>
            <a:pPr indent="0" lvl="0" marL="0" rtl="0" algn="l">
              <a:spcBef>
                <a:spcPts val="1200"/>
              </a:spcBef>
              <a:spcAft>
                <a:spcPts val="1200"/>
              </a:spcAft>
              <a:buNone/>
            </a:pPr>
            <a:r>
              <a:rPr lang="en"/>
              <a:t>I’m going to make a new function called returnDogYears which will give me an integer value for my pet’s age in dog years. (feel free to modify this for your specific pet…cat years, fish years, bird years)</a:t>
            </a:r>
            <a:endParaRPr/>
          </a:p>
        </p:txBody>
      </p:sp>
      <p:sp>
        <p:nvSpPr>
          <p:cNvPr id="789" name="Google Shape;789;p92"/>
          <p:cNvSpPr txBox="1"/>
          <p:nvPr/>
        </p:nvSpPr>
        <p:spPr>
          <a:xfrm>
            <a:off x="4279888" y="790200"/>
            <a:ext cx="3720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u="sng">
                <a:solidFill>
                  <a:schemeClr val="lt1"/>
                </a:solidFill>
                <a:latin typeface="Alegreya"/>
                <a:ea typeface="Alegreya"/>
                <a:cs typeface="Alegreya"/>
                <a:sym typeface="Alegreya"/>
              </a:rPr>
              <a:t>*In Pet.java after the sit function</a:t>
            </a:r>
            <a:endParaRPr sz="1600" u="sng">
              <a:solidFill>
                <a:schemeClr val="lt1"/>
              </a:solidFill>
              <a:latin typeface="Alegreya"/>
              <a:ea typeface="Alegreya"/>
              <a:cs typeface="Alegreya"/>
              <a:sym typeface="Alegreya"/>
            </a:endParaRPr>
          </a:p>
        </p:txBody>
      </p:sp>
      <p:pic>
        <p:nvPicPr>
          <p:cNvPr id="790" name="Google Shape;790;p92"/>
          <p:cNvPicPr preferRelativeResize="0"/>
          <p:nvPr/>
        </p:nvPicPr>
        <p:blipFill>
          <a:blip r:embed="rId3">
            <a:alphaModFix/>
          </a:blip>
          <a:stretch>
            <a:fillRect/>
          </a:stretch>
        </p:blipFill>
        <p:spPr>
          <a:xfrm>
            <a:off x="4988723" y="1646163"/>
            <a:ext cx="2454698" cy="558650"/>
          </a:xfrm>
          <a:prstGeom prst="rect">
            <a:avLst/>
          </a:prstGeom>
          <a:noFill/>
          <a:ln>
            <a:noFill/>
          </a:ln>
        </p:spPr>
      </p:pic>
      <p:pic>
        <p:nvPicPr>
          <p:cNvPr id="791" name="Google Shape;791;p92"/>
          <p:cNvPicPr preferRelativeResize="0"/>
          <p:nvPr/>
        </p:nvPicPr>
        <p:blipFill>
          <a:blip r:embed="rId4">
            <a:alphaModFix/>
          </a:blip>
          <a:stretch>
            <a:fillRect/>
          </a:stretch>
        </p:blipFill>
        <p:spPr>
          <a:xfrm>
            <a:off x="4508325" y="3500437"/>
            <a:ext cx="3415501" cy="1409238"/>
          </a:xfrm>
          <a:prstGeom prst="rect">
            <a:avLst/>
          </a:prstGeom>
          <a:noFill/>
          <a:ln>
            <a:noFill/>
          </a:ln>
        </p:spPr>
      </p:pic>
      <p:sp>
        <p:nvSpPr>
          <p:cNvPr id="792" name="Google Shape;792;p92"/>
          <p:cNvSpPr txBox="1"/>
          <p:nvPr/>
        </p:nvSpPr>
        <p:spPr>
          <a:xfrm>
            <a:off x="4205350" y="2508175"/>
            <a:ext cx="3869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Alegreya"/>
                <a:ea typeface="Alegreya"/>
                <a:cs typeface="Alegreya"/>
                <a:sym typeface="Alegreya"/>
              </a:rPr>
              <a:t>We can then use this function in the main code. If you try printing out this variable you will receive 42.</a:t>
            </a:r>
            <a:endParaRPr sz="1600">
              <a:solidFill>
                <a:schemeClr val="lt1"/>
              </a:solidFill>
              <a:latin typeface="Alegreya"/>
              <a:ea typeface="Alegreya"/>
              <a:cs typeface="Alegreya"/>
              <a:sym typeface="Alegreya"/>
            </a:endParaRPr>
          </a:p>
        </p:txBody>
      </p:sp>
      <p:sp>
        <p:nvSpPr>
          <p:cNvPr id="793" name="Google Shape;793;p92"/>
          <p:cNvSpPr/>
          <p:nvPr/>
        </p:nvSpPr>
        <p:spPr>
          <a:xfrm rot="2573346">
            <a:off x="5354268" y="1483780"/>
            <a:ext cx="264921" cy="101471"/>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egreya"/>
              <a:ea typeface="Alegreya"/>
              <a:cs typeface="Alegreya"/>
              <a:sym typeface="Alegreya"/>
            </a:endParaRPr>
          </a:p>
        </p:txBody>
      </p:sp>
      <p:sp>
        <p:nvSpPr>
          <p:cNvPr id="794" name="Google Shape;794;p92"/>
          <p:cNvSpPr txBox="1"/>
          <p:nvPr/>
        </p:nvSpPr>
        <p:spPr>
          <a:xfrm>
            <a:off x="4828750" y="1130713"/>
            <a:ext cx="3246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Alegreya"/>
                <a:ea typeface="Alegreya"/>
                <a:cs typeface="Alegreya"/>
                <a:sym typeface="Alegreya"/>
              </a:rPr>
              <a:t>Return type changed</a:t>
            </a:r>
            <a:endParaRPr sz="1200">
              <a:solidFill>
                <a:schemeClr val="lt1"/>
              </a:solidFill>
              <a:latin typeface="Alegreya"/>
              <a:ea typeface="Alegreya"/>
              <a:cs typeface="Alegreya"/>
              <a:sym typeface="Alegreya"/>
            </a:endParaRPr>
          </a:p>
        </p:txBody>
      </p:sp>
      <p:sp>
        <p:nvSpPr>
          <p:cNvPr id="795" name="Google Shape;795;p92"/>
          <p:cNvSpPr/>
          <p:nvPr/>
        </p:nvSpPr>
        <p:spPr>
          <a:xfrm rot="-8306512">
            <a:off x="5543302" y="2028299"/>
            <a:ext cx="265007" cy="101374"/>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egreya"/>
              <a:ea typeface="Alegreya"/>
              <a:cs typeface="Alegreya"/>
              <a:sym typeface="Alegreya"/>
            </a:endParaRPr>
          </a:p>
        </p:txBody>
      </p:sp>
      <p:sp>
        <p:nvSpPr>
          <p:cNvPr id="796" name="Google Shape;796;p92"/>
          <p:cNvSpPr txBox="1"/>
          <p:nvPr/>
        </p:nvSpPr>
        <p:spPr>
          <a:xfrm>
            <a:off x="5580475" y="2146213"/>
            <a:ext cx="3246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Alegreya"/>
                <a:ea typeface="Alegreya"/>
                <a:cs typeface="Alegreya"/>
                <a:sym typeface="Alegreya"/>
              </a:rPr>
              <a:t>Return Keyword</a:t>
            </a:r>
            <a:endParaRPr sz="1200">
              <a:solidFill>
                <a:schemeClr val="lt1"/>
              </a:solidFill>
              <a:latin typeface="Alegreya"/>
              <a:ea typeface="Alegreya"/>
              <a:cs typeface="Alegreya"/>
              <a:sym typeface="Alegreya"/>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9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12: OOP Design and Inheritance</a:t>
            </a:r>
            <a:endParaRPr/>
          </a:p>
        </p:txBody>
      </p:sp>
      <p:sp>
        <p:nvSpPr>
          <p:cNvPr id="802" name="Google Shape;802;p93"/>
          <p:cNvSpPr txBox="1"/>
          <p:nvPr>
            <p:ph idx="1" type="body"/>
          </p:nvPr>
        </p:nvSpPr>
        <p:spPr>
          <a:xfrm>
            <a:off x="1037400" y="1014900"/>
            <a:ext cx="3534600" cy="3882300"/>
          </a:xfrm>
          <a:prstGeom prst="rect">
            <a:avLst/>
          </a:prstGeom>
        </p:spPr>
        <p:txBody>
          <a:bodyPr anchorCtr="0" anchor="t" bIns="91425" lIns="91425" spcFirstLastPara="1" rIns="91425" wrap="square" tIns="91425">
            <a:normAutofit fontScale="92500"/>
          </a:bodyPr>
          <a:lstStyle/>
          <a:p>
            <a:pPr indent="-322580" lvl="0" marL="457200" rtl="0" algn="l">
              <a:spcBef>
                <a:spcPts val="0"/>
              </a:spcBef>
              <a:spcAft>
                <a:spcPts val="0"/>
              </a:spcAft>
              <a:buSzPct val="100000"/>
              <a:buChar char="●"/>
            </a:pPr>
            <a:r>
              <a:rPr lang="en"/>
              <a:t>A common design pattern in OOP Java programming is the use of “getter” and “setter” functions.</a:t>
            </a:r>
            <a:endParaRPr/>
          </a:p>
          <a:p>
            <a:pPr indent="-322580" lvl="0" marL="457200" rtl="0" algn="l">
              <a:spcBef>
                <a:spcPts val="1000"/>
              </a:spcBef>
              <a:spcAft>
                <a:spcPts val="0"/>
              </a:spcAft>
              <a:buSzPct val="100000"/>
              <a:buChar char="●"/>
            </a:pPr>
            <a:r>
              <a:rPr lang="en"/>
              <a:t>A getter function is a public method that returns the value of an attribute</a:t>
            </a:r>
            <a:endParaRPr/>
          </a:p>
          <a:p>
            <a:pPr indent="-322580" lvl="0" marL="457200" rtl="0" algn="l">
              <a:spcBef>
                <a:spcPts val="1000"/>
              </a:spcBef>
              <a:spcAft>
                <a:spcPts val="0"/>
              </a:spcAft>
              <a:buSzPct val="100000"/>
              <a:buChar char="●"/>
            </a:pPr>
            <a:r>
              <a:rPr lang="en"/>
              <a:t>A setter function is a private method that sets the value of an attribute </a:t>
            </a:r>
            <a:endParaRPr/>
          </a:p>
          <a:p>
            <a:pPr indent="-322580" lvl="0" marL="457200" rtl="0" algn="l">
              <a:spcBef>
                <a:spcPts val="1000"/>
              </a:spcBef>
              <a:spcAft>
                <a:spcPts val="0"/>
              </a:spcAft>
              <a:buSzPct val="100000"/>
              <a:buChar char="●"/>
            </a:pPr>
            <a:r>
              <a:rPr lang="en"/>
              <a:t>Getter functions take no parameters but share the return type of the attribute their returning</a:t>
            </a:r>
            <a:endParaRPr/>
          </a:p>
          <a:p>
            <a:pPr indent="-322580" lvl="0" marL="457200" rtl="0" algn="l">
              <a:spcBef>
                <a:spcPts val="1000"/>
              </a:spcBef>
              <a:spcAft>
                <a:spcPts val="1000"/>
              </a:spcAft>
              <a:buSzPct val="100000"/>
              <a:buChar char="●"/>
            </a:pPr>
            <a:r>
              <a:rPr lang="en"/>
              <a:t>Setter functions take parameters but have a void return type</a:t>
            </a:r>
            <a:endParaRPr/>
          </a:p>
        </p:txBody>
      </p:sp>
      <p:pic>
        <p:nvPicPr>
          <p:cNvPr id="803" name="Google Shape;803;p93"/>
          <p:cNvPicPr preferRelativeResize="0"/>
          <p:nvPr/>
        </p:nvPicPr>
        <p:blipFill>
          <a:blip r:embed="rId3">
            <a:alphaModFix/>
          </a:blip>
          <a:stretch>
            <a:fillRect/>
          </a:stretch>
        </p:blipFill>
        <p:spPr>
          <a:xfrm>
            <a:off x="4734250" y="1244250"/>
            <a:ext cx="3769276" cy="3440899"/>
          </a:xfrm>
          <a:prstGeom prst="rect">
            <a:avLst/>
          </a:prstGeom>
          <a:noFill/>
          <a:ln>
            <a:noFill/>
          </a:ln>
        </p:spPr>
      </p:pic>
      <p:sp>
        <p:nvSpPr>
          <p:cNvPr id="804" name="Google Shape;804;p93"/>
          <p:cNvSpPr/>
          <p:nvPr/>
        </p:nvSpPr>
        <p:spPr>
          <a:xfrm>
            <a:off x="4838050" y="3434325"/>
            <a:ext cx="2226900" cy="1123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egreya"/>
              <a:ea typeface="Alegreya"/>
              <a:cs typeface="Alegreya"/>
              <a:sym typeface="Alegreya"/>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9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12: OOP Design and Inheritance</a:t>
            </a:r>
            <a:endParaRPr/>
          </a:p>
        </p:txBody>
      </p:sp>
      <p:sp>
        <p:nvSpPr>
          <p:cNvPr id="810" name="Google Shape;810;p94"/>
          <p:cNvSpPr txBox="1"/>
          <p:nvPr>
            <p:ph idx="1" type="body"/>
          </p:nvPr>
        </p:nvSpPr>
        <p:spPr>
          <a:xfrm>
            <a:off x="1156500" y="1116150"/>
            <a:ext cx="3415500" cy="3575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800"/>
              <a:t>Sometimes we like to create subclasses of other classes. Notice how until now we’ve had a broader Pet class rather than specific pets like a Dog, Fish, or Bird class. </a:t>
            </a:r>
            <a:r>
              <a:rPr lang="en" sz="1800"/>
              <a:t>Something</a:t>
            </a:r>
            <a:r>
              <a:rPr lang="en" sz="1800"/>
              <a:t> we can do in Java is pass down all characteristics of the Pet class into smaller subclasses, like a Dog, Fish, or Bird class. This is known as </a:t>
            </a:r>
            <a:r>
              <a:rPr b="1" lang="en" sz="1800" u="sng"/>
              <a:t>inheritance</a:t>
            </a:r>
            <a:endParaRPr b="1" sz="1800" u="sng"/>
          </a:p>
        </p:txBody>
      </p:sp>
      <p:pic>
        <p:nvPicPr>
          <p:cNvPr id="811" name="Google Shape;811;p94"/>
          <p:cNvPicPr preferRelativeResize="0"/>
          <p:nvPr/>
        </p:nvPicPr>
        <p:blipFill>
          <a:blip r:embed="rId3">
            <a:alphaModFix/>
          </a:blip>
          <a:stretch>
            <a:fillRect/>
          </a:stretch>
        </p:blipFill>
        <p:spPr>
          <a:xfrm>
            <a:off x="5180800" y="1458125"/>
            <a:ext cx="3683149" cy="3272199"/>
          </a:xfrm>
          <a:prstGeom prst="rect">
            <a:avLst/>
          </a:prstGeom>
          <a:noFill/>
          <a:ln>
            <a:noFill/>
          </a:ln>
        </p:spPr>
      </p:pic>
      <p:sp>
        <p:nvSpPr>
          <p:cNvPr id="812" name="Google Shape;812;p94"/>
          <p:cNvSpPr txBox="1"/>
          <p:nvPr/>
        </p:nvSpPr>
        <p:spPr>
          <a:xfrm>
            <a:off x="5180800" y="873125"/>
            <a:ext cx="3790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solidFill>
                  <a:schemeClr val="lt1"/>
                </a:solidFill>
                <a:latin typeface="Alegreya"/>
                <a:ea typeface="Alegreya"/>
                <a:cs typeface="Alegreya"/>
                <a:sym typeface="Alegreya"/>
              </a:rPr>
              <a:t>*Subclasses are called child classes and the classes </a:t>
            </a:r>
            <a:r>
              <a:rPr lang="en" sz="1300" u="sng">
                <a:solidFill>
                  <a:schemeClr val="lt1"/>
                </a:solidFill>
                <a:latin typeface="Alegreya"/>
                <a:ea typeface="Alegreya"/>
                <a:cs typeface="Alegreya"/>
                <a:sym typeface="Alegreya"/>
              </a:rPr>
              <a:t>they</a:t>
            </a:r>
            <a:r>
              <a:rPr lang="en" sz="1300" u="sng">
                <a:solidFill>
                  <a:schemeClr val="lt1"/>
                </a:solidFill>
                <a:latin typeface="Alegreya"/>
                <a:ea typeface="Alegreya"/>
                <a:cs typeface="Alegreya"/>
                <a:sym typeface="Alegreya"/>
              </a:rPr>
              <a:t> inherit from are called parent classes</a:t>
            </a:r>
            <a:endParaRPr sz="1300" u="sng">
              <a:solidFill>
                <a:schemeClr val="lt1"/>
              </a:solidFill>
              <a:latin typeface="Alegreya"/>
              <a:ea typeface="Alegreya"/>
              <a:cs typeface="Alegreya"/>
              <a:sym typeface="Alegreya"/>
            </a:endParaRPr>
          </a:p>
        </p:txBody>
      </p:sp>
      <p:sp>
        <p:nvSpPr>
          <p:cNvPr id="813" name="Google Shape;813;p94"/>
          <p:cNvSpPr txBox="1"/>
          <p:nvPr/>
        </p:nvSpPr>
        <p:spPr>
          <a:xfrm>
            <a:off x="5095800" y="4696625"/>
            <a:ext cx="4048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Alegreya"/>
                <a:ea typeface="Alegreya"/>
                <a:cs typeface="Alegreya"/>
                <a:sym typeface="Alegreya"/>
              </a:rPr>
              <a:t>This portrays the OOP structure we’ve learned about so far. </a:t>
            </a:r>
            <a:endParaRPr sz="1200">
              <a:solidFill>
                <a:schemeClr val="lt1"/>
              </a:solidFill>
              <a:latin typeface="Alegreya"/>
              <a:ea typeface="Alegreya"/>
              <a:cs typeface="Alegreya"/>
              <a:sym typeface="Alegreya"/>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9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12: OOP Design and Inheritance</a:t>
            </a:r>
            <a:endParaRPr/>
          </a:p>
        </p:txBody>
      </p:sp>
      <p:sp>
        <p:nvSpPr>
          <p:cNvPr id="819" name="Google Shape;819;p95"/>
          <p:cNvSpPr txBox="1"/>
          <p:nvPr>
            <p:ph idx="1" type="body"/>
          </p:nvPr>
        </p:nvSpPr>
        <p:spPr>
          <a:xfrm>
            <a:off x="1120125" y="1073200"/>
            <a:ext cx="3534600" cy="2911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852"/>
              <a:buNone/>
            </a:pPr>
            <a:r>
              <a:rPr lang="en" sz="1540"/>
              <a:t>We inherit from parent classes using the extends keyword. The structure of a child class is nearly identical to that of any regular class. Create a new Dog.java file and begin coding</a:t>
            </a:r>
            <a:endParaRPr sz="1540"/>
          </a:p>
          <a:p>
            <a:pPr indent="0" lvl="0" marL="0" rtl="0" algn="l">
              <a:lnSpc>
                <a:spcPct val="95000"/>
              </a:lnSpc>
              <a:spcBef>
                <a:spcPts val="1200"/>
              </a:spcBef>
              <a:spcAft>
                <a:spcPts val="0"/>
              </a:spcAft>
              <a:buSzPts val="852"/>
              <a:buNone/>
            </a:pPr>
            <a:r>
              <a:rPr lang="en" sz="1540"/>
              <a:t>Keep a track of the syntax. </a:t>
            </a:r>
            <a:endParaRPr sz="1540"/>
          </a:p>
          <a:p>
            <a:pPr indent="-326390" lvl="0" marL="457200" rtl="0" algn="l">
              <a:lnSpc>
                <a:spcPct val="95000"/>
              </a:lnSpc>
              <a:spcBef>
                <a:spcPts val="1200"/>
              </a:spcBef>
              <a:spcAft>
                <a:spcPts val="0"/>
              </a:spcAft>
              <a:buSzPts val="1540"/>
              <a:buChar char="●"/>
            </a:pPr>
            <a:r>
              <a:rPr lang="en" sz="1540"/>
              <a:t>public class -&gt; class</a:t>
            </a:r>
            <a:endParaRPr sz="1540"/>
          </a:p>
          <a:p>
            <a:pPr indent="-326390" lvl="0" marL="457200" rtl="0" algn="l">
              <a:lnSpc>
                <a:spcPct val="95000"/>
              </a:lnSpc>
              <a:spcBef>
                <a:spcPts val="0"/>
              </a:spcBef>
              <a:spcAft>
                <a:spcPts val="0"/>
              </a:spcAft>
              <a:buSzPts val="1540"/>
              <a:buChar char="●"/>
            </a:pPr>
            <a:r>
              <a:rPr lang="en" sz="1540"/>
              <a:t>We add any new characteristics as new instance variables. </a:t>
            </a:r>
            <a:endParaRPr sz="1540"/>
          </a:p>
          <a:p>
            <a:pPr indent="-326390" lvl="0" marL="457200" rtl="0" algn="l">
              <a:lnSpc>
                <a:spcPct val="95000"/>
              </a:lnSpc>
              <a:spcBef>
                <a:spcPts val="0"/>
              </a:spcBef>
              <a:spcAft>
                <a:spcPts val="0"/>
              </a:spcAft>
              <a:buSzPts val="1540"/>
              <a:buChar char="●"/>
            </a:pPr>
            <a:r>
              <a:rPr lang="en" sz="1540"/>
              <a:t>We pass in old </a:t>
            </a:r>
            <a:r>
              <a:rPr lang="en" sz="1540"/>
              <a:t>arguments</a:t>
            </a:r>
            <a:r>
              <a:rPr lang="en" sz="1540"/>
              <a:t> to the </a:t>
            </a:r>
            <a:r>
              <a:rPr lang="en" sz="1540"/>
              <a:t>constructor</a:t>
            </a:r>
            <a:r>
              <a:rPr lang="en" sz="1540"/>
              <a:t> as well as new ones</a:t>
            </a:r>
            <a:endParaRPr sz="1540"/>
          </a:p>
          <a:p>
            <a:pPr indent="-326390" lvl="0" marL="457200" rtl="0" algn="l">
              <a:lnSpc>
                <a:spcPct val="95000"/>
              </a:lnSpc>
              <a:spcBef>
                <a:spcPts val="0"/>
              </a:spcBef>
              <a:spcAft>
                <a:spcPts val="0"/>
              </a:spcAft>
              <a:buSzPts val="1540"/>
              <a:buChar char="●"/>
            </a:pPr>
            <a:r>
              <a:rPr lang="en" sz="1540"/>
              <a:t>We use a super keyword to assign values of the old attributes, and create separate lines for new ones</a:t>
            </a:r>
            <a:endParaRPr sz="1540"/>
          </a:p>
        </p:txBody>
      </p:sp>
      <p:pic>
        <p:nvPicPr>
          <p:cNvPr id="820" name="Google Shape;820;p95"/>
          <p:cNvPicPr preferRelativeResize="0"/>
          <p:nvPr/>
        </p:nvPicPr>
        <p:blipFill>
          <a:blip r:embed="rId3">
            <a:alphaModFix/>
          </a:blip>
          <a:stretch>
            <a:fillRect/>
          </a:stretch>
        </p:blipFill>
        <p:spPr>
          <a:xfrm>
            <a:off x="4984500" y="1460250"/>
            <a:ext cx="4007100" cy="3402425"/>
          </a:xfrm>
          <a:prstGeom prst="rect">
            <a:avLst/>
          </a:prstGeom>
          <a:noFill/>
          <a:ln>
            <a:noFill/>
          </a:ln>
        </p:spPr>
      </p:pic>
      <p:sp>
        <p:nvSpPr>
          <p:cNvPr id="821" name="Google Shape;821;p95"/>
          <p:cNvSpPr txBox="1"/>
          <p:nvPr/>
        </p:nvSpPr>
        <p:spPr>
          <a:xfrm>
            <a:off x="4984500" y="972350"/>
            <a:ext cx="4197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Alegreya"/>
                <a:ea typeface="Alegreya"/>
                <a:cs typeface="Alegreya"/>
                <a:sym typeface="Alegreya"/>
              </a:rPr>
              <a:t>*don’t worry about the spacing in this example, the constructor is split into different lines to make it more readable</a:t>
            </a:r>
            <a:endParaRPr sz="1200">
              <a:solidFill>
                <a:schemeClr val="lt1"/>
              </a:solidFill>
              <a:latin typeface="Alegreya"/>
              <a:ea typeface="Alegreya"/>
              <a:cs typeface="Alegreya"/>
              <a:sym typeface="Alegreya"/>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9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12: Project</a:t>
            </a:r>
            <a:endParaRPr/>
          </a:p>
        </p:txBody>
      </p:sp>
      <p:sp>
        <p:nvSpPr>
          <p:cNvPr id="827" name="Google Shape;827;p96"/>
          <p:cNvSpPr txBox="1"/>
          <p:nvPr/>
        </p:nvSpPr>
        <p:spPr>
          <a:xfrm>
            <a:off x="607750" y="1241525"/>
            <a:ext cx="4023300" cy="3879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lt1"/>
              </a:buClr>
              <a:buSzPts val="1600"/>
              <a:buFont typeface="Alegreya"/>
              <a:buChar char="●"/>
            </a:pPr>
            <a:r>
              <a:rPr lang="en" sz="1600">
                <a:solidFill>
                  <a:schemeClr val="lt1"/>
                </a:solidFill>
                <a:latin typeface="Alegreya"/>
                <a:ea typeface="Alegreya"/>
                <a:cs typeface="Alegreya"/>
                <a:sym typeface="Alegreya"/>
              </a:rPr>
              <a:t>Goal: Create a child class representing a specific animal for your parent Pet class</a:t>
            </a:r>
            <a:endParaRPr sz="1600">
              <a:solidFill>
                <a:schemeClr val="lt1"/>
              </a:solidFill>
              <a:latin typeface="Alegreya"/>
              <a:ea typeface="Alegreya"/>
              <a:cs typeface="Alegreya"/>
              <a:sym typeface="Alegreya"/>
            </a:endParaRPr>
          </a:p>
          <a:p>
            <a:pPr indent="-330200" lvl="0" marL="457200" rtl="0" algn="l">
              <a:spcBef>
                <a:spcPts val="0"/>
              </a:spcBef>
              <a:spcAft>
                <a:spcPts val="0"/>
              </a:spcAft>
              <a:buClr>
                <a:schemeClr val="lt1"/>
              </a:buClr>
              <a:buSzPts val="1600"/>
              <a:buFont typeface="Alegreya"/>
              <a:buChar char="●"/>
            </a:pPr>
            <a:r>
              <a:rPr lang="en" sz="1600">
                <a:solidFill>
                  <a:schemeClr val="lt1"/>
                </a:solidFill>
                <a:latin typeface="Alegreya"/>
                <a:ea typeface="Alegreya"/>
                <a:cs typeface="Alegreya"/>
                <a:sym typeface="Alegreya"/>
              </a:rPr>
              <a:t>Make sure it has two new attributes in it and getter and setter functions for those attributes</a:t>
            </a:r>
            <a:endParaRPr sz="1600">
              <a:solidFill>
                <a:schemeClr val="lt1"/>
              </a:solidFill>
              <a:latin typeface="Alegreya"/>
              <a:ea typeface="Alegreya"/>
              <a:cs typeface="Alegreya"/>
              <a:sym typeface="Alegreya"/>
            </a:endParaRPr>
          </a:p>
          <a:p>
            <a:pPr indent="-330200" lvl="0" marL="457200" rtl="0" algn="l">
              <a:spcBef>
                <a:spcPts val="0"/>
              </a:spcBef>
              <a:spcAft>
                <a:spcPts val="0"/>
              </a:spcAft>
              <a:buClr>
                <a:schemeClr val="lt1"/>
              </a:buClr>
              <a:buSzPts val="1600"/>
              <a:buFont typeface="Alegreya"/>
              <a:buChar char="●"/>
            </a:pPr>
            <a:r>
              <a:rPr lang="en" sz="1600">
                <a:solidFill>
                  <a:schemeClr val="lt1"/>
                </a:solidFill>
                <a:latin typeface="Alegreya"/>
                <a:ea typeface="Alegreya"/>
                <a:cs typeface="Alegreya"/>
                <a:sym typeface="Alegreya"/>
              </a:rPr>
              <a:t>In the child class create a convertToYears function that returns an integer of the pet’s age in its respective years. Ex. dog’s age=normal age*7 </a:t>
            </a:r>
            <a:endParaRPr sz="1600">
              <a:solidFill>
                <a:schemeClr val="lt1"/>
              </a:solidFill>
              <a:latin typeface="Alegreya"/>
              <a:ea typeface="Alegreya"/>
              <a:cs typeface="Alegreya"/>
              <a:sym typeface="Alegreya"/>
            </a:endParaRPr>
          </a:p>
          <a:p>
            <a:pPr indent="-330200" lvl="0" marL="457200" rtl="0" algn="l">
              <a:spcBef>
                <a:spcPts val="0"/>
              </a:spcBef>
              <a:spcAft>
                <a:spcPts val="0"/>
              </a:spcAft>
              <a:buClr>
                <a:schemeClr val="lt1"/>
              </a:buClr>
              <a:buSzPts val="1600"/>
              <a:buFont typeface="Alegreya"/>
              <a:buChar char="●"/>
            </a:pPr>
            <a:r>
              <a:rPr lang="en" sz="1600">
                <a:solidFill>
                  <a:schemeClr val="lt1"/>
                </a:solidFill>
                <a:latin typeface="Alegreya"/>
                <a:ea typeface="Alegreya"/>
                <a:cs typeface="Alegreya"/>
                <a:sym typeface="Alegreya"/>
              </a:rPr>
              <a:t>Create a feedPet function which takes in a food parameter and prints out “PET ate FOOD!” where PET is the name attribute and FOOD is the parameter. Call it in the main file. Ex. Lucy ate chicken!</a:t>
            </a:r>
            <a:endParaRPr sz="1600">
              <a:solidFill>
                <a:schemeClr val="lt1"/>
              </a:solidFill>
              <a:latin typeface="Alegreya"/>
              <a:ea typeface="Alegreya"/>
              <a:cs typeface="Alegreya"/>
              <a:sym typeface="Alegreya"/>
            </a:endParaRPr>
          </a:p>
          <a:p>
            <a:pPr indent="0" lvl="0" marL="0" rtl="0" algn="l">
              <a:spcBef>
                <a:spcPts val="0"/>
              </a:spcBef>
              <a:spcAft>
                <a:spcPts val="0"/>
              </a:spcAft>
              <a:buNone/>
            </a:pPr>
            <a:r>
              <a:t/>
            </a:r>
            <a:endParaRPr sz="1600">
              <a:solidFill>
                <a:schemeClr val="lt1"/>
              </a:solidFill>
              <a:latin typeface="Alegreya"/>
              <a:ea typeface="Alegreya"/>
              <a:cs typeface="Alegreya"/>
              <a:sym typeface="Alegreya"/>
            </a:endParaRPr>
          </a:p>
        </p:txBody>
      </p:sp>
      <p:pic>
        <p:nvPicPr>
          <p:cNvPr id="828" name="Google Shape;828;p96"/>
          <p:cNvPicPr preferRelativeResize="0"/>
          <p:nvPr/>
        </p:nvPicPr>
        <p:blipFill>
          <a:blip r:embed="rId3">
            <a:alphaModFix/>
          </a:blip>
          <a:stretch>
            <a:fillRect/>
          </a:stretch>
        </p:blipFill>
        <p:spPr>
          <a:xfrm>
            <a:off x="4801900" y="1390175"/>
            <a:ext cx="4023300" cy="31908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pic>
        <p:nvPicPr>
          <p:cNvPr id="833" name="Google Shape;833;p97"/>
          <p:cNvPicPr preferRelativeResize="0"/>
          <p:nvPr/>
        </p:nvPicPr>
        <p:blipFill>
          <a:blip r:embed="rId3">
            <a:alphaModFix/>
          </a:blip>
          <a:stretch>
            <a:fillRect/>
          </a:stretch>
        </p:blipFill>
        <p:spPr>
          <a:xfrm>
            <a:off x="4448096" y="144900"/>
            <a:ext cx="4459626" cy="3022975"/>
          </a:xfrm>
          <a:prstGeom prst="rect">
            <a:avLst/>
          </a:prstGeom>
          <a:noFill/>
          <a:ln cap="flat" cmpd="sng" w="28575">
            <a:solidFill>
              <a:schemeClr val="dk2"/>
            </a:solidFill>
            <a:prstDash val="solid"/>
            <a:round/>
            <a:headEnd len="sm" w="sm" type="none"/>
            <a:tailEnd len="sm" w="sm" type="none"/>
          </a:ln>
        </p:spPr>
      </p:pic>
      <p:sp>
        <p:nvSpPr>
          <p:cNvPr id="834" name="Google Shape;834;p97"/>
          <p:cNvSpPr txBox="1"/>
          <p:nvPr>
            <p:ph type="title"/>
          </p:nvPr>
        </p:nvSpPr>
        <p:spPr>
          <a:xfrm>
            <a:off x="22881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12-End: Semester Project</a:t>
            </a:r>
            <a:endParaRPr/>
          </a:p>
        </p:txBody>
      </p:sp>
      <p:sp>
        <p:nvSpPr>
          <p:cNvPr id="835" name="Google Shape;835;p97"/>
          <p:cNvSpPr txBox="1"/>
          <p:nvPr>
            <p:ph idx="1" type="body"/>
          </p:nvPr>
        </p:nvSpPr>
        <p:spPr>
          <a:xfrm>
            <a:off x="992700" y="1186550"/>
            <a:ext cx="7038900" cy="39117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SzPts val="1600"/>
              <a:buChar char="-"/>
            </a:pPr>
            <a:r>
              <a:rPr lang="en"/>
              <a:t>Last week, you had a taste of what it looks like to combine everything we’ve learned into a single program.</a:t>
            </a:r>
            <a:endParaRPr/>
          </a:p>
          <a:p>
            <a:pPr indent="0" lvl="0" marL="0" rtl="0" algn="l">
              <a:spcBef>
                <a:spcPts val="1200"/>
              </a:spcBef>
              <a:spcAft>
                <a:spcPts val="0"/>
              </a:spcAft>
              <a:buNone/>
            </a:pPr>
            <a:r>
              <a:t/>
            </a:r>
            <a:endParaRPr/>
          </a:p>
          <a:p>
            <a:pPr indent="-330200" lvl="0" marL="457200" rtl="0" algn="l">
              <a:spcBef>
                <a:spcPts val="1200"/>
              </a:spcBef>
              <a:spcAft>
                <a:spcPts val="0"/>
              </a:spcAft>
              <a:buSzPts val="1600"/>
              <a:buChar char="-"/>
            </a:pPr>
            <a:r>
              <a:rPr lang="en"/>
              <a:t>From this point on (depending on how much time is left before the semester), you will now be focused on creating your own project. </a:t>
            </a:r>
            <a:endParaRPr/>
          </a:p>
          <a:p>
            <a:pPr indent="0" lvl="0" marL="457200" rtl="0" algn="l">
              <a:spcBef>
                <a:spcPts val="1200"/>
              </a:spcBef>
              <a:spcAft>
                <a:spcPts val="0"/>
              </a:spcAft>
              <a:buNone/>
            </a:pPr>
            <a:r>
              <a:t/>
            </a:r>
            <a:endParaRPr/>
          </a:p>
          <a:p>
            <a:pPr indent="-330200" lvl="0" marL="457200" rtl="0" algn="l">
              <a:spcBef>
                <a:spcPts val="1200"/>
              </a:spcBef>
              <a:spcAft>
                <a:spcPts val="0"/>
              </a:spcAft>
              <a:buSzPts val="1600"/>
              <a:buChar char="-"/>
            </a:pPr>
            <a:r>
              <a:rPr lang="en"/>
              <a:t>It doesn’t have to be as complex as what we did (or it can be more!), but really try practicing what you know, and have fun while doing it!</a:t>
            </a:r>
            <a:endParaRPr/>
          </a:p>
          <a:p>
            <a:pPr indent="0" lvl="0" marL="457200" rtl="0" algn="l">
              <a:spcBef>
                <a:spcPts val="1200"/>
              </a:spcBef>
              <a:spcAft>
                <a:spcPts val="0"/>
              </a:spcAft>
              <a:buNone/>
            </a:pPr>
            <a:r>
              <a:t/>
            </a:r>
            <a:endParaRPr/>
          </a:p>
          <a:p>
            <a:pPr indent="-330200" lvl="0" marL="457200" rtl="0" algn="l">
              <a:spcBef>
                <a:spcPts val="1200"/>
              </a:spcBef>
              <a:spcAft>
                <a:spcPts val="0"/>
              </a:spcAft>
              <a:buSzPts val="1600"/>
              <a:buChar char="-"/>
            </a:pPr>
            <a:r>
              <a:rPr lang="en"/>
              <a:t>If you need a review/help , your instructor can go back to previous weeks if you ask! GOOD LUCK!!!</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a:t>
            </a:r>
            <a:endParaRPr/>
          </a:p>
        </p:txBody>
      </p:sp>
      <p:sp>
        <p:nvSpPr>
          <p:cNvPr id="189" name="Google Shape;189;p21"/>
          <p:cNvSpPr txBox="1"/>
          <p:nvPr>
            <p:ph idx="1" type="body"/>
          </p:nvPr>
        </p:nvSpPr>
        <p:spPr>
          <a:xfrm>
            <a:off x="1297500" y="1029325"/>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Try making cool shapes and drawings by using System.out.println() for many lines!</a:t>
            </a:r>
            <a:endParaRPr/>
          </a:p>
        </p:txBody>
      </p:sp>
      <p:sp>
        <p:nvSpPr>
          <p:cNvPr id="190" name="Google Shape;190;p21"/>
          <p:cNvSpPr txBox="1"/>
          <p:nvPr>
            <p:ph idx="1" type="body"/>
          </p:nvPr>
        </p:nvSpPr>
        <p:spPr>
          <a:xfrm>
            <a:off x="5830575" y="2047650"/>
            <a:ext cx="26013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For example, try making these cool shapes and drawings!!</a:t>
            </a:r>
            <a:endParaRPr/>
          </a:p>
        </p:txBody>
      </p:sp>
      <p:pic>
        <p:nvPicPr>
          <p:cNvPr id="191" name="Google Shape;191;p21"/>
          <p:cNvPicPr preferRelativeResize="0"/>
          <p:nvPr/>
        </p:nvPicPr>
        <p:blipFill>
          <a:blip r:embed="rId3">
            <a:alphaModFix/>
          </a:blip>
          <a:stretch>
            <a:fillRect/>
          </a:stretch>
        </p:blipFill>
        <p:spPr>
          <a:xfrm>
            <a:off x="1051830" y="1990575"/>
            <a:ext cx="1736649" cy="2865125"/>
          </a:xfrm>
          <a:prstGeom prst="rect">
            <a:avLst/>
          </a:prstGeom>
          <a:noFill/>
          <a:ln>
            <a:noFill/>
          </a:ln>
        </p:spPr>
      </p:pic>
      <p:pic>
        <p:nvPicPr>
          <p:cNvPr id="192" name="Google Shape;192;p21"/>
          <p:cNvPicPr preferRelativeResize="0"/>
          <p:nvPr/>
        </p:nvPicPr>
        <p:blipFill>
          <a:blip r:embed="rId4">
            <a:alphaModFix/>
          </a:blip>
          <a:stretch>
            <a:fillRect/>
          </a:stretch>
        </p:blipFill>
        <p:spPr>
          <a:xfrm>
            <a:off x="3437836" y="1632350"/>
            <a:ext cx="1655088" cy="3326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